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0" r:id="rId1"/>
    <p:sldMasterId id="2147483725" r:id="rId2"/>
  </p:sldMasterIdLst>
  <p:notesMasterIdLst>
    <p:notesMasterId r:id="rId25"/>
  </p:notesMasterIdLst>
  <p:sldIdLst>
    <p:sldId id="266" r:id="rId3"/>
    <p:sldId id="267" r:id="rId4"/>
    <p:sldId id="271" r:id="rId5"/>
    <p:sldId id="293" r:id="rId6"/>
    <p:sldId id="291" r:id="rId7"/>
    <p:sldId id="272" r:id="rId8"/>
    <p:sldId id="274" r:id="rId9"/>
    <p:sldId id="294" r:id="rId10"/>
    <p:sldId id="273" r:id="rId11"/>
    <p:sldId id="292" r:id="rId12"/>
    <p:sldId id="275" r:id="rId13"/>
    <p:sldId id="277" r:id="rId14"/>
    <p:sldId id="290" r:id="rId15"/>
    <p:sldId id="280" r:id="rId16"/>
    <p:sldId id="278" r:id="rId17"/>
    <p:sldId id="279" r:id="rId18"/>
    <p:sldId id="282" r:id="rId19"/>
    <p:sldId id="281" r:id="rId20"/>
    <p:sldId id="284" r:id="rId21"/>
    <p:sldId id="283" r:id="rId22"/>
    <p:sldId id="268" r:id="rId23"/>
    <p:sldId id="29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E7E7"/>
    <a:srgbClr val="E8CB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B28CDC4-86C5-4B99-9740-59B9EB6D77C4}" v="15" dt="2025-05-02T14:53:25.3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89"/>
    <p:restoredTop sz="94694"/>
  </p:normalViewPr>
  <p:slideViewPr>
    <p:cSldViewPr snapToGrid="0" snapToObjects="1">
      <p:cViewPr varScale="1">
        <p:scale>
          <a:sx n="107" d="100"/>
          <a:sy n="107" d="100"/>
        </p:scale>
        <p:origin x="243" y="48"/>
      </p:cViewPr>
      <p:guideLst/>
    </p:cSldViewPr>
  </p:slideViewPr>
  <p:notesTextViewPr>
    <p:cViewPr>
      <p:scale>
        <a:sx n="176" d="100"/>
        <a:sy n="176" d="100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nha Kim" userId="365002f7bd2cad76" providerId="LiveId" clId="{DB28CDC4-86C5-4B99-9740-59B9EB6D77C4}"/>
    <pc:docChg chg="undo redo custSel addSld delSld modSld">
      <pc:chgData name="Junha Kim" userId="365002f7bd2cad76" providerId="LiveId" clId="{DB28CDC4-86C5-4B99-9740-59B9EB6D77C4}" dt="2025-05-02T14:54:12.116" v="1159" actId="5793"/>
      <pc:docMkLst>
        <pc:docMk/>
      </pc:docMkLst>
      <pc:sldChg chg="del">
        <pc:chgData name="Junha Kim" userId="365002f7bd2cad76" providerId="LiveId" clId="{DB28CDC4-86C5-4B99-9740-59B9EB6D77C4}" dt="2025-04-30T04:37:52.100" v="226" actId="2696"/>
        <pc:sldMkLst>
          <pc:docMk/>
          <pc:sldMk cId="3402086753" sldId="259"/>
        </pc:sldMkLst>
      </pc:sldChg>
      <pc:sldChg chg="del">
        <pc:chgData name="Junha Kim" userId="365002f7bd2cad76" providerId="LiveId" clId="{DB28CDC4-86C5-4B99-9740-59B9EB6D77C4}" dt="2025-04-30T04:37:50.308" v="225" actId="2696"/>
        <pc:sldMkLst>
          <pc:docMk/>
          <pc:sldMk cId="56400753" sldId="260"/>
        </pc:sldMkLst>
      </pc:sldChg>
      <pc:sldChg chg="del">
        <pc:chgData name="Junha Kim" userId="365002f7bd2cad76" providerId="LiveId" clId="{DB28CDC4-86C5-4B99-9740-59B9EB6D77C4}" dt="2025-04-30T04:37:48.703" v="224" actId="2696"/>
        <pc:sldMkLst>
          <pc:docMk/>
          <pc:sldMk cId="871239391" sldId="261"/>
        </pc:sldMkLst>
      </pc:sldChg>
      <pc:sldChg chg="modSp mod">
        <pc:chgData name="Junha Kim" userId="365002f7bd2cad76" providerId="LiveId" clId="{DB28CDC4-86C5-4B99-9740-59B9EB6D77C4}" dt="2025-04-30T04:03:24.453" v="131" actId="20577"/>
        <pc:sldMkLst>
          <pc:docMk/>
          <pc:sldMk cId="3274439286" sldId="267"/>
        </pc:sldMkLst>
        <pc:spChg chg="mod">
          <ac:chgData name="Junha Kim" userId="365002f7bd2cad76" providerId="LiveId" clId="{DB28CDC4-86C5-4B99-9740-59B9EB6D77C4}" dt="2025-04-30T04:03:24.453" v="131" actId="20577"/>
          <ac:spMkLst>
            <pc:docMk/>
            <pc:sldMk cId="3274439286" sldId="267"/>
            <ac:spMk id="3" creationId="{20576B09-EE9E-FE9D-E6D4-7229A941A582}"/>
          </ac:spMkLst>
        </pc:spChg>
        <pc:spChg chg="mod">
          <ac:chgData name="Junha Kim" userId="365002f7bd2cad76" providerId="LiveId" clId="{DB28CDC4-86C5-4B99-9740-59B9EB6D77C4}" dt="2025-04-30T04:03:01.777" v="100"/>
          <ac:spMkLst>
            <pc:docMk/>
            <pc:sldMk cId="3274439286" sldId="267"/>
            <ac:spMk id="4" creationId="{84FFD789-E449-1745-C1E7-0F88E2CF4C63}"/>
          </ac:spMkLst>
        </pc:spChg>
      </pc:sldChg>
      <pc:sldChg chg="del">
        <pc:chgData name="Junha Kim" userId="365002f7bd2cad76" providerId="LiveId" clId="{DB28CDC4-86C5-4B99-9740-59B9EB6D77C4}" dt="2025-04-30T04:03:27.778" v="132" actId="2696"/>
        <pc:sldMkLst>
          <pc:docMk/>
          <pc:sldMk cId="3714468965" sldId="270"/>
        </pc:sldMkLst>
      </pc:sldChg>
      <pc:sldChg chg="modSp mod">
        <pc:chgData name="Junha Kim" userId="365002f7bd2cad76" providerId="LiveId" clId="{DB28CDC4-86C5-4B99-9740-59B9EB6D77C4}" dt="2025-05-01T01:39:38.873" v="269" actId="20577"/>
        <pc:sldMkLst>
          <pc:docMk/>
          <pc:sldMk cId="914918864" sldId="271"/>
        </pc:sldMkLst>
        <pc:spChg chg="mod">
          <ac:chgData name="Junha Kim" userId="365002f7bd2cad76" providerId="LiveId" clId="{DB28CDC4-86C5-4B99-9740-59B9EB6D77C4}" dt="2025-05-01T01:39:38.873" v="269" actId="20577"/>
          <ac:spMkLst>
            <pc:docMk/>
            <pc:sldMk cId="914918864" sldId="271"/>
            <ac:spMk id="4" creationId="{F1F4E016-7D20-DFFA-5B76-C07C15A1DAD5}"/>
          </ac:spMkLst>
        </pc:spChg>
      </pc:sldChg>
      <pc:sldChg chg="addSp delSp modSp mod setBg">
        <pc:chgData name="Junha Kim" userId="365002f7bd2cad76" providerId="LiveId" clId="{DB28CDC4-86C5-4B99-9740-59B9EB6D77C4}" dt="2025-05-01T05:23:42.798" v="307" actId="20577"/>
        <pc:sldMkLst>
          <pc:docMk/>
          <pc:sldMk cId="3831735721" sldId="273"/>
        </pc:sldMkLst>
        <pc:spChg chg="mod">
          <ac:chgData name="Junha Kim" userId="365002f7bd2cad76" providerId="LiveId" clId="{DB28CDC4-86C5-4B99-9740-59B9EB6D77C4}" dt="2025-04-30T04:07:38.977" v="179" actId="26606"/>
          <ac:spMkLst>
            <pc:docMk/>
            <pc:sldMk cId="3831735721" sldId="273"/>
            <ac:spMk id="3" creationId="{0602BBEE-D299-1C53-C4BB-FF7A72A63F59}"/>
          </ac:spMkLst>
        </pc:spChg>
        <pc:spChg chg="mod">
          <ac:chgData name="Junha Kim" userId="365002f7bd2cad76" providerId="LiveId" clId="{DB28CDC4-86C5-4B99-9740-59B9EB6D77C4}" dt="2025-05-01T05:23:42.798" v="307" actId="20577"/>
          <ac:spMkLst>
            <pc:docMk/>
            <pc:sldMk cId="3831735721" sldId="273"/>
            <ac:spMk id="4" creationId="{DBA51479-0F45-4FE5-AC51-73FA0CD236AF}"/>
          </ac:spMkLst>
        </pc:spChg>
        <pc:picChg chg="add mod">
          <ac:chgData name="Junha Kim" userId="365002f7bd2cad76" providerId="LiveId" clId="{DB28CDC4-86C5-4B99-9740-59B9EB6D77C4}" dt="2025-04-30T04:07:38.977" v="179" actId="26606"/>
          <ac:picMkLst>
            <pc:docMk/>
            <pc:sldMk cId="3831735721" sldId="273"/>
            <ac:picMk id="1026" creationId="{04F289E0-D375-827A-6EFC-A3B26B30002F}"/>
          </ac:picMkLst>
        </pc:picChg>
      </pc:sldChg>
      <pc:sldChg chg="modSp mod">
        <pc:chgData name="Junha Kim" userId="365002f7bd2cad76" providerId="LiveId" clId="{DB28CDC4-86C5-4B99-9740-59B9EB6D77C4}" dt="2025-05-01T08:44:30.620" v="417" actId="20577"/>
        <pc:sldMkLst>
          <pc:docMk/>
          <pc:sldMk cId="329995948" sldId="274"/>
        </pc:sldMkLst>
        <pc:spChg chg="mod">
          <ac:chgData name="Junha Kim" userId="365002f7bd2cad76" providerId="LiveId" clId="{DB28CDC4-86C5-4B99-9740-59B9EB6D77C4}" dt="2025-05-01T08:44:30.620" v="417" actId="20577"/>
          <ac:spMkLst>
            <pc:docMk/>
            <pc:sldMk cId="329995948" sldId="274"/>
            <ac:spMk id="4" creationId="{5E43202E-9CF0-F12B-2ACE-5F0ACA823EF6}"/>
          </ac:spMkLst>
        </pc:spChg>
      </pc:sldChg>
      <pc:sldChg chg="modNotesTx">
        <pc:chgData name="Junha Kim" userId="365002f7bd2cad76" providerId="LiveId" clId="{DB28CDC4-86C5-4B99-9740-59B9EB6D77C4}" dt="2025-05-02T14:33:23.721" v="1125" actId="20577"/>
        <pc:sldMkLst>
          <pc:docMk/>
          <pc:sldMk cId="2768611251" sldId="275"/>
        </pc:sldMkLst>
      </pc:sldChg>
      <pc:sldChg chg="modNotesTx">
        <pc:chgData name="Junha Kim" userId="365002f7bd2cad76" providerId="LiveId" clId="{DB28CDC4-86C5-4B99-9740-59B9EB6D77C4}" dt="2025-05-02T05:53:28.242" v="604" actId="20577"/>
        <pc:sldMkLst>
          <pc:docMk/>
          <pc:sldMk cId="865762787" sldId="276"/>
        </pc:sldMkLst>
      </pc:sldChg>
      <pc:sldChg chg="modNotesTx">
        <pc:chgData name="Junha Kim" userId="365002f7bd2cad76" providerId="LiveId" clId="{DB28CDC4-86C5-4B99-9740-59B9EB6D77C4}" dt="2025-05-02T14:36:01.150" v="1129" actId="20577"/>
        <pc:sldMkLst>
          <pc:docMk/>
          <pc:sldMk cId="1633754290" sldId="277"/>
        </pc:sldMkLst>
      </pc:sldChg>
      <pc:sldChg chg="modSp mod modNotesTx">
        <pc:chgData name="Junha Kim" userId="365002f7bd2cad76" providerId="LiveId" clId="{DB28CDC4-86C5-4B99-9740-59B9EB6D77C4}" dt="2025-05-02T05:58:34.383" v="724" actId="20577"/>
        <pc:sldMkLst>
          <pc:docMk/>
          <pc:sldMk cId="981047676" sldId="278"/>
        </pc:sldMkLst>
        <pc:spChg chg="mod">
          <ac:chgData name="Junha Kim" userId="365002f7bd2cad76" providerId="LiveId" clId="{DB28CDC4-86C5-4B99-9740-59B9EB6D77C4}" dt="2025-05-01T08:52:50.795" v="439"/>
          <ac:spMkLst>
            <pc:docMk/>
            <pc:sldMk cId="981047676" sldId="278"/>
            <ac:spMk id="4" creationId="{D8A4885E-D0EE-CF37-6331-0C5844606C69}"/>
          </ac:spMkLst>
        </pc:spChg>
      </pc:sldChg>
      <pc:sldChg chg="delSp modSp mod modNotesTx">
        <pc:chgData name="Junha Kim" userId="365002f7bd2cad76" providerId="LiveId" clId="{DB28CDC4-86C5-4B99-9740-59B9EB6D77C4}" dt="2025-05-02T06:03:12.695" v="763" actId="20577"/>
        <pc:sldMkLst>
          <pc:docMk/>
          <pc:sldMk cId="3629229626" sldId="279"/>
        </pc:sldMkLst>
        <pc:spChg chg="mod">
          <ac:chgData name="Junha Kim" userId="365002f7bd2cad76" providerId="LiveId" clId="{DB28CDC4-86C5-4B99-9740-59B9EB6D77C4}" dt="2025-05-01T08:54:07.693" v="514"/>
          <ac:spMkLst>
            <pc:docMk/>
            <pc:sldMk cId="3629229626" sldId="279"/>
            <ac:spMk id="4" creationId="{415529DB-CE85-9EA5-EC23-ED42E63F0C9E}"/>
          </ac:spMkLst>
        </pc:spChg>
        <pc:picChg chg="del mod">
          <ac:chgData name="Junha Kim" userId="365002f7bd2cad76" providerId="LiveId" clId="{DB28CDC4-86C5-4B99-9740-59B9EB6D77C4}" dt="2025-05-01T08:51:41.986" v="419" actId="478"/>
          <ac:picMkLst>
            <pc:docMk/>
            <pc:sldMk cId="3629229626" sldId="279"/>
            <ac:picMk id="2" creationId="{1A777326-2E8F-98BD-F733-EBC3F1CB1213}"/>
          </ac:picMkLst>
        </pc:picChg>
        <pc:picChg chg="del mod">
          <ac:chgData name="Junha Kim" userId="365002f7bd2cad76" providerId="LiveId" clId="{DB28CDC4-86C5-4B99-9740-59B9EB6D77C4}" dt="2025-05-01T08:51:42.415" v="420" actId="478"/>
          <ac:picMkLst>
            <pc:docMk/>
            <pc:sldMk cId="3629229626" sldId="279"/>
            <ac:picMk id="5" creationId="{AC4F657B-61E9-60A5-ECC3-1F093FE37E30}"/>
          </ac:picMkLst>
        </pc:picChg>
      </pc:sldChg>
      <pc:sldChg chg="modSp mod modNotesTx">
        <pc:chgData name="Junha Kim" userId="365002f7bd2cad76" providerId="LiveId" clId="{DB28CDC4-86C5-4B99-9740-59B9EB6D77C4}" dt="2025-05-02T06:00:59.649" v="755" actId="20577"/>
        <pc:sldMkLst>
          <pc:docMk/>
          <pc:sldMk cId="3444890184" sldId="280"/>
        </pc:sldMkLst>
        <pc:spChg chg="mod">
          <ac:chgData name="Junha Kim" userId="365002f7bd2cad76" providerId="LiveId" clId="{DB28CDC4-86C5-4B99-9740-59B9EB6D77C4}" dt="2025-05-01T05:48:15.187" v="358" actId="20577"/>
          <ac:spMkLst>
            <pc:docMk/>
            <pc:sldMk cId="3444890184" sldId="280"/>
            <ac:spMk id="3" creationId="{4DAB63A1-7F56-CE51-C090-006CD1B3F8E0}"/>
          </ac:spMkLst>
        </pc:spChg>
        <pc:graphicFrameChg chg="mod modGraphic">
          <ac:chgData name="Junha Kim" userId="365002f7bd2cad76" providerId="LiveId" clId="{DB28CDC4-86C5-4B99-9740-59B9EB6D77C4}" dt="2025-05-01T05:53:40.046" v="410" actId="1076"/>
          <ac:graphicFrameMkLst>
            <pc:docMk/>
            <pc:sldMk cId="3444890184" sldId="280"/>
            <ac:graphicFrameMk id="5" creationId="{D685CBF1-D6BD-36D3-4FDE-2BE182F8F45D}"/>
          </ac:graphicFrameMkLst>
        </pc:graphicFrameChg>
      </pc:sldChg>
      <pc:sldChg chg="addSp modSp mod modNotesTx">
        <pc:chgData name="Junha Kim" userId="365002f7bd2cad76" providerId="LiveId" clId="{DB28CDC4-86C5-4B99-9740-59B9EB6D77C4}" dt="2025-05-02T14:48:04.141" v="1130" actId="20577"/>
        <pc:sldMkLst>
          <pc:docMk/>
          <pc:sldMk cId="4100235324" sldId="281"/>
        </pc:sldMkLst>
        <pc:picChg chg="add mod">
          <ac:chgData name="Junha Kim" userId="365002f7bd2cad76" providerId="LiveId" clId="{DB28CDC4-86C5-4B99-9740-59B9EB6D77C4}" dt="2025-04-30T02:26:12.848" v="3" actId="1076"/>
          <ac:picMkLst>
            <pc:docMk/>
            <pc:sldMk cId="4100235324" sldId="281"/>
            <ac:picMk id="2" creationId="{B70C1077-0A17-9592-4FF9-4548F2971EE6}"/>
          </ac:picMkLst>
        </pc:picChg>
      </pc:sldChg>
      <pc:sldChg chg="modSp mod modNotesTx">
        <pc:chgData name="Junha Kim" userId="365002f7bd2cad76" providerId="LiveId" clId="{DB28CDC4-86C5-4B99-9740-59B9EB6D77C4}" dt="2025-05-02T06:03:46.393" v="787" actId="20577"/>
        <pc:sldMkLst>
          <pc:docMk/>
          <pc:sldMk cId="3713429818" sldId="282"/>
        </pc:sldMkLst>
        <pc:spChg chg="mod">
          <ac:chgData name="Junha Kim" userId="365002f7bd2cad76" providerId="LiveId" clId="{DB28CDC4-86C5-4B99-9740-59B9EB6D77C4}" dt="2025-04-30T02:35:10.792" v="36" actId="20577"/>
          <ac:spMkLst>
            <pc:docMk/>
            <pc:sldMk cId="3713429818" sldId="282"/>
            <ac:spMk id="4" creationId="{DD641F05-B68C-37F2-AEDC-7B16FB81E350}"/>
          </ac:spMkLst>
        </pc:spChg>
        <pc:graphicFrameChg chg="mod modGraphic">
          <ac:chgData name="Junha Kim" userId="365002f7bd2cad76" providerId="LiveId" clId="{DB28CDC4-86C5-4B99-9740-59B9EB6D77C4}" dt="2025-05-01T05:53:15.443" v="407" actId="14100"/>
          <ac:graphicFrameMkLst>
            <pc:docMk/>
            <pc:sldMk cId="3713429818" sldId="282"/>
            <ac:graphicFrameMk id="2" creationId="{6510AA2D-7007-E315-39EC-ACF05B77AC02}"/>
          </ac:graphicFrameMkLst>
        </pc:graphicFrameChg>
      </pc:sldChg>
      <pc:sldChg chg="modSp mod modNotesTx">
        <pc:chgData name="Junha Kim" userId="365002f7bd2cad76" providerId="LiveId" clId="{DB28CDC4-86C5-4B99-9740-59B9EB6D77C4}" dt="2025-05-02T06:10:09.966" v="876" actId="20577"/>
        <pc:sldMkLst>
          <pc:docMk/>
          <pc:sldMk cId="2179659312" sldId="283"/>
        </pc:sldMkLst>
        <pc:spChg chg="mod">
          <ac:chgData name="Junha Kim" userId="365002f7bd2cad76" providerId="LiveId" clId="{DB28CDC4-86C5-4B99-9740-59B9EB6D77C4}" dt="2025-05-01T09:06:44.103" v="595" actId="20577"/>
          <ac:spMkLst>
            <pc:docMk/>
            <pc:sldMk cId="2179659312" sldId="283"/>
            <ac:spMk id="4" creationId="{62778F06-D9D1-3B60-4EB7-1F5211175C7F}"/>
          </ac:spMkLst>
        </pc:spChg>
      </pc:sldChg>
      <pc:sldChg chg="addSp modSp modNotesTx">
        <pc:chgData name="Junha Kim" userId="365002f7bd2cad76" providerId="LiveId" clId="{DB28CDC4-86C5-4B99-9740-59B9EB6D77C4}" dt="2025-05-02T14:49:16.444" v="1153" actId="20577"/>
        <pc:sldMkLst>
          <pc:docMk/>
          <pc:sldMk cId="3676693317" sldId="284"/>
        </pc:sldMkLst>
        <pc:picChg chg="add mod">
          <ac:chgData name="Junha Kim" userId="365002f7bd2cad76" providerId="LiveId" clId="{DB28CDC4-86C5-4B99-9740-59B9EB6D77C4}" dt="2025-05-01T08:51:38.508" v="418"/>
          <ac:picMkLst>
            <pc:docMk/>
            <pc:sldMk cId="3676693317" sldId="284"/>
            <ac:picMk id="2" creationId="{D1CB538C-865C-AC2E-0F86-AE64BC0B5268}"/>
          </ac:picMkLst>
        </pc:picChg>
        <pc:picChg chg="add mod">
          <ac:chgData name="Junha Kim" userId="365002f7bd2cad76" providerId="LiveId" clId="{DB28CDC4-86C5-4B99-9740-59B9EB6D77C4}" dt="2025-05-01T08:51:38.508" v="418"/>
          <ac:picMkLst>
            <pc:docMk/>
            <pc:sldMk cId="3676693317" sldId="284"/>
            <ac:picMk id="5" creationId="{83A4B462-4D96-B9C7-3353-48BD8ECC2D73}"/>
          </ac:picMkLst>
        </pc:picChg>
      </pc:sldChg>
      <pc:sldChg chg="modSp mod modNotesTx">
        <pc:chgData name="Junha Kim" userId="365002f7bd2cad76" providerId="LiveId" clId="{DB28CDC4-86C5-4B99-9740-59B9EB6D77C4}" dt="2025-05-02T14:54:12.116" v="1159" actId="5793"/>
        <pc:sldMkLst>
          <pc:docMk/>
          <pc:sldMk cId="1559184723" sldId="285"/>
        </pc:sldMkLst>
        <pc:spChg chg="mod">
          <ac:chgData name="Junha Kim" userId="365002f7bd2cad76" providerId="LiveId" clId="{DB28CDC4-86C5-4B99-9740-59B9EB6D77C4}" dt="2025-04-30T02:33:59.718" v="33" actId="2710"/>
          <ac:spMkLst>
            <pc:docMk/>
            <pc:sldMk cId="1559184723" sldId="285"/>
            <ac:spMk id="4" creationId="{F36F0442-7334-01F8-3ADA-65D195361055}"/>
          </ac:spMkLst>
        </pc:spChg>
      </pc:sldChg>
      <pc:sldChg chg="add del">
        <pc:chgData name="Junha Kim" userId="365002f7bd2cad76" providerId="LiveId" clId="{DB28CDC4-86C5-4B99-9740-59B9EB6D77C4}" dt="2025-04-30T02:33:39.224" v="32" actId="2696"/>
        <pc:sldMkLst>
          <pc:docMk/>
          <pc:sldMk cId="416139351" sldId="286"/>
        </pc:sldMkLst>
      </pc:sldChg>
      <pc:sldChg chg="modSp del mod">
        <pc:chgData name="Junha Kim" userId="365002f7bd2cad76" providerId="LiveId" clId="{DB28CDC4-86C5-4B99-9740-59B9EB6D77C4}" dt="2025-05-01T06:00:39.583" v="411" actId="2696"/>
        <pc:sldMkLst>
          <pc:docMk/>
          <pc:sldMk cId="3232695465" sldId="287"/>
        </pc:sldMkLst>
      </pc:sldChg>
      <pc:sldChg chg="modNotesTx">
        <pc:chgData name="Junha Kim" userId="365002f7bd2cad76" providerId="LiveId" clId="{DB28CDC4-86C5-4B99-9740-59B9EB6D77C4}" dt="2025-05-02T05:57:06.040" v="722" actId="5793"/>
        <pc:sldMkLst>
          <pc:docMk/>
          <pc:sldMk cId="977441119" sldId="290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https://d.docs.live.net/365002f7bd2cad76/U/Research/DAT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Permeability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Vs. Density for PLCC Samples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20561111111111113"/>
          <c:y val="2.7777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381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'Open Cell (Cylinder Test)'!$G$18:$G$26</c:f>
              <c:numCache>
                <c:formatCode>General</c:formatCode>
                <c:ptCount val="9"/>
                <c:pt idx="0">
                  <c:v>31.144803900511324</c:v>
                </c:pt>
                <c:pt idx="1">
                  <c:v>32.026610960866726</c:v>
                </c:pt>
                <c:pt idx="2">
                  <c:v>24.687187177040581</c:v>
                </c:pt>
                <c:pt idx="3">
                  <c:v>24.709166038020644</c:v>
                </c:pt>
                <c:pt idx="4">
                  <c:v>26.05919862642725</c:v>
                </c:pt>
                <c:pt idx="5">
                  <c:v>31.896759698961866</c:v>
                </c:pt>
                <c:pt idx="6">
                  <c:v>37.601055215814995</c:v>
                </c:pt>
                <c:pt idx="7">
                  <c:v>29.254621856225658</c:v>
                </c:pt>
                <c:pt idx="8">
                  <c:v>32.370606753310284</c:v>
                </c:pt>
              </c:numCache>
            </c:numRef>
          </c:xVal>
          <c:yVal>
            <c:numRef>
              <c:f>'Open Cell (Cylinder Test)'!$L$18:$L$26</c:f>
              <c:numCache>
                <c:formatCode>0.00E+00</c:formatCode>
                <c:ptCount val="9"/>
                <c:pt idx="0">
                  <c:v>7.9344399735526707E-4</c:v>
                </c:pt>
                <c:pt idx="1">
                  <c:v>7.4944587776663461E-4</c:v>
                </c:pt>
                <c:pt idx="2">
                  <c:v>1.6684355484248726E-3</c:v>
                </c:pt>
                <c:pt idx="3">
                  <c:v>1.7272285097107948E-3</c:v>
                </c:pt>
                <c:pt idx="4">
                  <c:v>1.7083648746980937E-3</c:v>
                </c:pt>
                <c:pt idx="5">
                  <c:v>1.343774992593492E-3</c:v>
                </c:pt>
                <c:pt idx="6">
                  <c:v>1.4425689705503669E-4</c:v>
                </c:pt>
                <c:pt idx="7">
                  <c:v>1.6861214967329957E-3</c:v>
                </c:pt>
                <c:pt idx="8">
                  <c:v>6.283499396962782E-4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230-4938-9830-FE31E51A55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32968592"/>
        <c:axId val="1932969552"/>
      </c:scatterChart>
      <c:valAx>
        <c:axId val="19329685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Density</a:t>
                </a:r>
                <a:r>
                  <a:rPr lang="en-US" baseline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PCF)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932969552"/>
        <c:crosses val="autoZero"/>
        <c:crossBetween val="midCat"/>
      </c:valAx>
      <c:valAx>
        <c:axId val="1932969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Permeability (m/s)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E+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93296859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B5FEF2-5BB1-41A1-B480-C052B2F01345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49B0C8-CB07-4E8C-B016-4333126D8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711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9B0C8-CB07-4E8C-B016-4333126D830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0769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B4CA4D-6FB1-26E9-E72E-658CCCF740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B6775E-50A6-7F3C-D15C-261A86AAA8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20D4DD-A59B-EBA8-C796-F460440A79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Building on LCC,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Permeable Lightweight Cellular Concrete (PLCC)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was developed to introduce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permeability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into the material.</a:t>
            </a:r>
            <a:b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It keeps the advantages of LCC — including low density and ease of placement — but is specifically designed with an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interconnected pore structure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that allows water to pass through.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This engineered porosity enables PLCC to act as both a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lightweight fill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and a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drainage medium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, making it especially valuable in applications where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infiltration, stormwater management, or pressure relief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are critical.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E65C97-12EB-EDE9-9CD9-65EDA6C76C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9B0C8-CB07-4E8C-B016-4333126D830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1646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In Phase 1, PLCC cylinder specimens were prepared in the lab to evaluate permeability under controlled conditions.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A recommended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water-to-cement (w/c) ratio of 0.55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was used for consistency.</a:t>
            </a:r>
            <a:b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The target densities ranged from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24 to 32 pounds per cubic foot (PCF)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, which represents the practical range for balancing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strength and permeability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in PLCC.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The foaming agent used was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AQUAERIX-LB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, which is known to produce an open-pore structure suitable for permeability-focused applications.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endParaRPr lang="en-US" sz="1800" kern="100" dirty="0">
              <a:effectLst/>
              <a:latin typeface="Aptos" panose="020B000402020202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Foam was pre-generated and mixed gradually into the cement slurry until the desired density was reached.</a:t>
            </a:r>
            <a:b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Each specimen was cast in a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6 inches in diameter and 12 inches in height cylinder mold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.</a:t>
            </a:r>
            <a:b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Only the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lower portion of the mold was filled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to allow for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vertical permeability testing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through a defined cross-sectional area.</a:t>
            </a:r>
            <a:b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After curing, the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bottom surface of each sample was left open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, enabling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unconfined vertical flow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during testing.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9B0C8-CB07-4E8C-B016-4333126D830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2466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To simulate field-scale conditions, a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double-ring infiltrometer test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was conducted on a large specimen placed in a 4-feet diameter tank.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The setup consisted of two concentric rings — an inner and outer ring — installed on top of the LCC layer.</a:t>
            </a:r>
            <a:b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This configuration helps control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lateral flow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and ensures vertical infiltration through the center test area.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To maintain a consistent hydraulic head during the test, a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Mariotte bottle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was used to supply water at a controlled and constant rate.</a:t>
            </a:r>
            <a:b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The inner ring was monitored to measure infiltration, while the outer ring helped maintain symmetric flow conditions and reduced edge effects.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9B0C8-CB07-4E8C-B016-4333126D830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4572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None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Top of gravel base – geotextile separator – 1-foot-thick layer of sand &amp; LCC</a:t>
            </a:r>
          </a:p>
          <a:p>
            <a:pPr marL="0" marR="0" lvl="0" indent="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None/>
              <a:tabLst>
                <a:tab pos="457200" algn="l"/>
              </a:tabLst>
            </a:pPr>
            <a:endParaRPr lang="en-US" sz="1800" b="1" kern="100" dirty="0">
              <a:effectLst/>
              <a:latin typeface="Aptos" panose="020B000402020202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Pre-wetting and saturation steps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to eliminate air pockets before measurement</a:t>
            </a:r>
          </a:p>
          <a:p>
            <a:pPr>
              <a:buNone/>
            </a:pPr>
            <a:r>
              <a:rPr lang="en-US" sz="18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This field-scale configuration allowed us to assess the hydraulic performance of LCC under more realistic conditions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9B0C8-CB07-4E8C-B016-4333126D830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9524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Before performing the double-ring infiltrometer test on LCC, a preliminary infiltration trial was conducted using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clean, uniformly graded sand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.</a:t>
            </a:r>
            <a:b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This test served to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validate the accuracy and consistency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of the large-scale experimental setup, including the Mariotte bottle, ring assembly, and measurement process.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The measured infiltration rate for the sand layer was approximately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6.65 × 10</a:t>
            </a:r>
            <a:r>
              <a:rPr lang="en-US" sz="1800" b="1" kern="100" dirty="0">
                <a:effectLst/>
                <a:latin typeface="Cambria Math" panose="02040503050406030204" pitchFamily="18" charset="0"/>
                <a:ea typeface="Malgun Gothic" panose="020B0503020000020004" pitchFamily="34" charset="-127"/>
                <a:cs typeface="Cambria Math" panose="02040503050406030204" pitchFamily="18" charset="0"/>
              </a:rPr>
              <a:t>⁻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Aptos" panose="020B0004020202020204" pitchFamily="34" charset="0"/>
              </a:rPr>
              <a:t>⁵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meters per second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,</a:t>
            </a:r>
            <a:b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which is very close to published permeability values for uniformly graded sands — typically ranging from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10</a:t>
            </a:r>
            <a:r>
              <a:rPr lang="en-US" sz="1800" b="1" kern="100" dirty="0">
                <a:effectLst/>
                <a:latin typeface="Cambria Math" panose="02040503050406030204" pitchFamily="18" charset="0"/>
                <a:ea typeface="Malgun Gothic" panose="020B0503020000020004" pitchFamily="34" charset="-127"/>
                <a:cs typeface="Cambria Math" panose="02040503050406030204" pitchFamily="18" charset="0"/>
              </a:rPr>
              <a:t>⁻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Aptos" panose="020B0004020202020204" pitchFamily="34" charset="0"/>
              </a:rPr>
              <a:t>⁴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to 10</a:t>
            </a:r>
            <a:r>
              <a:rPr lang="en-US" sz="1800" b="1" kern="100" dirty="0">
                <a:effectLst/>
                <a:latin typeface="Cambria Math" panose="02040503050406030204" pitchFamily="18" charset="0"/>
                <a:ea typeface="Malgun Gothic" panose="020B0503020000020004" pitchFamily="34" charset="-127"/>
                <a:cs typeface="Cambria Math" panose="02040503050406030204" pitchFamily="18" charset="0"/>
              </a:rPr>
              <a:t>⁻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Aptos" panose="020B0004020202020204" pitchFamily="34" charset="0"/>
              </a:rPr>
              <a:t>⁶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m/s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.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CONFIRMS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The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Mariotte bottle maintained a consistent head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,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The flow path was properly directed, and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The setup was capable of producing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reliable and interpretable results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.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By confirming that the system performed as expected with a standard material, confidence was established for interpreting the results of the subsequent LCC test.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9B0C8-CB07-4E8C-B016-4333126D830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3454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The constant-head tests on PLCC specimens came out to be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consistent and repeatable results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.</a:t>
            </a:r>
            <a:b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A clear trend was observed: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as density increased, permeability decreased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, which aligns with the expected inverse relationship between void ratio and flow capacity.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The average measured permeability for PLCC samples was approximately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1.16 × 10</a:t>
            </a:r>
            <a:r>
              <a:rPr lang="en-US" sz="1800" b="1" kern="100" dirty="0">
                <a:effectLst/>
                <a:latin typeface="Cambria Math" panose="02040503050406030204" pitchFamily="18" charset="0"/>
                <a:ea typeface="Malgun Gothic" panose="020B0503020000020004" pitchFamily="34" charset="-127"/>
                <a:cs typeface="Cambria Math" panose="02040503050406030204" pitchFamily="18" charset="0"/>
              </a:rPr>
              <a:t>⁻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Aptos" panose="020B0004020202020204" pitchFamily="34" charset="0"/>
              </a:rPr>
              <a:t>³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meters per second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, indicating a 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highly porous and well-connected internal structure.</a:t>
            </a:r>
            <a:b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This supports the notion that PLCC, when properly formulated, can achieve infiltration rates comparable to traditional drainage materials.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These results demonstrate that with appropriate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foam agent, density, and mixing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, PLCC can be manufactured to achieve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predictable and desirable hydraulic behavior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9B0C8-CB07-4E8C-B016-4333126D830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3240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In the field-scale test, the LCC surface initially appeared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dense and non-porous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after drying.</a:t>
            </a:r>
            <a:b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There were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no visible infiltration pathways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, and the as-cast surface showed limited water penetration.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The initial infiltration rate measured through this surface was approximately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2.43 × 10</a:t>
            </a:r>
            <a:r>
              <a:rPr lang="en-US" sz="1800" b="1" kern="100" dirty="0">
                <a:effectLst/>
                <a:latin typeface="Cambria Math" panose="02040503050406030204" pitchFamily="18" charset="0"/>
                <a:ea typeface="Malgun Gothic" panose="020B0503020000020004" pitchFamily="34" charset="-127"/>
                <a:cs typeface="Cambria Math" panose="02040503050406030204" pitchFamily="18" charset="0"/>
              </a:rPr>
              <a:t>⁻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Aptos" panose="020B0004020202020204" pitchFamily="34" charset="0"/>
              </a:rPr>
              <a:t>⁶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meters per second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,</a:t>
            </a:r>
            <a:b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indicating very low permeability, even lower than expected for a lightweight material.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To evaluate the effect of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surface texture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, the top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¼ inch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of the LCC surface was manually removed using a scraper, EXPOSING a more porous-looking inner layer.</a:t>
            </a:r>
            <a:b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However,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contrary to initial expectations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, the infiltration rate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decreased further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to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1.15 × 10</a:t>
            </a:r>
            <a:r>
              <a:rPr lang="en-US" sz="1800" b="1" kern="100" dirty="0">
                <a:effectLst/>
                <a:latin typeface="Cambria Math" panose="02040503050406030204" pitchFamily="18" charset="0"/>
                <a:ea typeface="Malgun Gothic" panose="020B0503020000020004" pitchFamily="34" charset="-127"/>
                <a:cs typeface="Cambria Math" panose="02040503050406030204" pitchFamily="18" charset="0"/>
              </a:rPr>
              <a:t>⁻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Aptos" panose="020B0004020202020204" pitchFamily="34" charset="0"/>
              </a:rPr>
              <a:t>⁶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meters per second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after scraping.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9B0C8-CB07-4E8C-B016-4333126D830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1501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PLCC: this level per. Is consistent with high-perm. Materials. Sandy, soils, and open aggregates. Serve effectively as drainage-capable lightweight fill</a:t>
            </a:r>
          </a:p>
          <a:p>
            <a:r>
              <a:rPr lang="en-US" dirty="0"/>
              <a:t>LCC: significantly lower perm. Low perm. Soils such as silt, clay, despite it’s visual porosity.</a:t>
            </a:r>
          </a:p>
          <a:p>
            <a:r>
              <a:rPr lang="en-US" dirty="0"/>
              <a:t>Difference is 3 ORDERS OF MAGNITUDE showing the critical role of foam agent and pore structure.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9B0C8-CB07-4E8C-B016-4333126D830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1315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A major factor behind the permeability difference between PLCC and LCC is the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foam agent used during production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PLCC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samples were produced using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AQUAERIX-LB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, a foam designed to generate a more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open and interconnected pore network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.</a:t>
            </a:r>
            <a:b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This structure allows continuous water flow through the matrix, resulting in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high permeability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and consistent drainage behavior.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On the other hand, the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LCC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used in the field test was made with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AQUAERIX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, a different foam agent.</a:t>
            </a:r>
            <a:b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This agent tends to produce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smaller, more closed-cell pores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and a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denser internal structure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, which restricts water movement even when the material appears visually porous.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This shows that: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Foam chemistry directly affects pore structure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— including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void size, shape, and connectivity</a:t>
            </a:r>
            <a:endParaRPr lang="en-US" sz="1800" kern="100" dirty="0">
              <a:effectLst/>
              <a:latin typeface="Aptos" panose="020B000402020202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In short,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foam agent is a critical design variable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that determines whether a lightweight concrete will be permeable or impermeable.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9B0C8-CB07-4E8C-B016-4333126D830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069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Another factor to be considered..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Unexpectedly the outcome from the field scale test showed that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removing the surface of the LCC did not improve permeability — it actually reduced it.</a:t>
            </a:r>
            <a:endParaRPr lang="en-US" sz="1800" kern="100" dirty="0">
              <a:effectLst/>
              <a:latin typeface="Aptos" panose="020B000402020202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This result challenges the common assumption that exposing internal pores or roughening the surface will enhance water infiltration.</a:t>
            </a:r>
            <a:b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several possible reasons may explain :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Scraping could have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disrupted flow paths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, may have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introduced debris or surface particles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that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partially clogged the newly exposed pores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, especially if the underlying structure was not well connected.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Second, although visually more porous — lacked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continuous pore connectivity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, which is essential for water to pass through.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These findings suggest that: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surface treatment strategies, such as scraping or roughening,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must be carefully evaluated on a case-by-case basis</a:t>
            </a:r>
            <a:b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9B0C8-CB07-4E8C-B016-4333126D830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369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Let’s begin by looking at the broader context.</a:t>
            </a:r>
            <a:b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As climate change intensifies, we’re seeing more frequent extreme weather events, heavier rainfall, and rising groundwater levels and sea levels. These conditions place growing pressure on infrastructure, especially in soft-soil environments like coastal areas.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To meet these challenges, we need construction materials that can handle increased precipitation, reduce settlement by lowering loads on the soil, and support long-term drainage. In particular, materials that combine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high permeability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with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low density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are becoming increasingly important.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Among these materials,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Lightweight Cellular Concrete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, or LCC, stands out for its unique properties.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9B0C8-CB07-4E8C-B016-4333126D830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141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Based on the findings from this study, LCC and PLCC offer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distinct advantages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in different types of applications — depending on WHETHER permeability is required.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PLCC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is best suited for: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Drainage fills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for flood-mitigation 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Stormwater management systems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, where infiltration and weight reduction are both critical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Its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high permeability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and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lightweight nature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make it an excellent material where increased rainfall and drainage challenges are of issue due to climate change.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LCC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, on the other hand, is more appropriate where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low permeability is desired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, such as: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Dikes and roadways</a:t>
            </a:r>
            <a:endParaRPr lang="en-US" sz="1800" kern="100" dirty="0">
              <a:effectLst/>
              <a:latin typeface="Aptos" panose="020B000402020202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Lightweight embankments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over soft or compressible soils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LCC’s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denser internal structure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allows it to resist moisture while still providing significant weight savings.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Ultimately, understanding the differences between PLCC and LCC enables appropriate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material selections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that match hydraulic performance needs.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9B0C8-CB07-4E8C-B016-4333126D830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1649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9B0C8-CB07-4E8C-B016-4333126D830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3011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690784-D0FE-ED14-6092-F06377BCA8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991C34-4892-A720-4DF1-17CD8A9DC6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31D5FA-EA26-C2F9-3633-D1322AA658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385F88-9871-BC73-06A5-4224989EFE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9B0C8-CB07-4E8C-B016-4333126D830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979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LCC is a concrete made by mixing cement, water, and foam. The foam creates a uniform air void system, which dramatically reduces the material’s density — often to less than half that of conventional concrete.</a:t>
            </a:r>
            <a:b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Its low density, good workability, and ease of placement make it ideal for applications like backfills, embankments, roofing and flooring applications</a:t>
            </a:r>
            <a:b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It also doesn't require compaction, which saves time and reduces labor on site.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9B0C8-CB07-4E8C-B016-4333126D830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1071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07B48E-AB44-9EC0-0CCC-19491BDB5C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05B742-3FA8-E36E-80E0-5E7D3D67C2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2A2588-2668-08E5-1FCE-B1F7FCCABF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Building on LCC,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Permeable Lightweight Cellular Concrete (PLCC)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was developed to introduce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permeability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into the material.</a:t>
            </a:r>
            <a:b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It keeps the advantages of LCC — including low density and ease of placement — but is specifically designed with an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interconnected pore structure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that allows water to pass through.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This engineered porosity enables PLCC to act as both a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lightweight fill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and a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drainage medium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, making it especially valuable in applications where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infiltration, stormwater management, or pressure relief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are critical.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C9CB4F-30EB-7CED-9CA6-F597622B91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9B0C8-CB07-4E8C-B016-4333126D830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895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C90CD-FE82-C129-0576-60D8723C45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29097A-9A6B-13DD-885B-5315B303CF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CA6480-14CD-D497-D38E-C52EACECBB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Building on LCC,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Permeable Lightweight Cellular Concrete (PLCC)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was developed to introduce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permeability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into the material.</a:t>
            </a:r>
            <a:b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It keeps the advantages of LCC — including low density and ease of placement — but is specifically designed with an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interconnected pore structure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that allows water to pass through.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This engineered porosity enables PLCC to act as both a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lightweight fill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and a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drainage medium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, making it especially valuable in applications where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infiltration, stormwater management, or pressure relief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are critical.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EEE474-B3E4-481D-9E09-0C54C81BC6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9B0C8-CB07-4E8C-B016-4333126D830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318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This research was motivated by the need to better understand how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foam type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,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material density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, and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surface condition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influence the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hydraulic performance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of lightweight cellular concretes.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Although both LCC and PLCC are used in geotechnical and infrastructure applications, their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permeability characteristics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can change depending on formulation and densities.</a:t>
            </a:r>
            <a:b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Yet, there is limited experiment data in larger scale tests on these concretes. 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Specifically, this study aimed to: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Compare the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infiltration behavior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of LCC and PLCC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Investigate how changes in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foam agent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,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density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, and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surface texture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affect permeability.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Evaluate performance through both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laboratory-scale cylinder testing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and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field-scale infiltration testing</a:t>
            </a:r>
            <a:endParaRPr lang="en-US" sz="1800" kern="100" dirty="0">
              <a:effectLst/>
              <a:latin typeface="Aptos" panose="020B000402020202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By doing so, this research helps fill a gap in the current literature and provides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practical data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for designing with cellular concrete in real-world drainage and fill applications.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9B0C8-CB07-4E8C-B016-4333126D830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0793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To achieve the objectives, the study was organized into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three phases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, each designed to examine a different aspect of permeability under controlled conditions: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Phase 1 – Laboratory Testing on PLCC:</a:t>
            </a:r>
            <a:b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Constant-head permeability tests were performed on PLCC cylinder specimens.</a:t>
            </a:r>
            <a:b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This allowed us to evaluate the relationship between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density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and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hydraulic conductivity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under ideal, small-scale conditions.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Phase 2 – Field Setup Validation with Sand:</a:t>
            </a:r>
            <a:b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Before conducting field-scale double-ring infiltrometer tests on LCC, an infiltration test using clean sand was carried out.</a:t>
            </a:r>
            <a:b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This served as a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control test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to confirm the accuracy and reliability of the large-scale test setup, including the Mariotte bottle and double-ring infiltrometer assembly.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Phase 3 – Field Testing on LCC:</a:t>
            </a:r>
            <a:b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The double-ring infiltrometer test was performed on a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large-diameter LCC specimen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placed in a 4-ft tank.</a:t>
            </a:r>
            <a:b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The goal was to evaluate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field-scale permeability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, including the effects of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surface condition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, and compare it with laboratory PLCC results.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9B0C8-CB07-4E8C-B016-4333126D830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5046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5BA1CB-F05E-59D7-3C7D-425F1C43AE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E5478F-A84E-0293-C029-0A8B4D2847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1F9EE1-8C1D-BF29-EBC3-89F49BA504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Building on LCC,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Permeable Lightweight Cellular Concrete (PLCC)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was developed to introduce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permeability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into the material.</a:t>
            </a:r>
            <a:b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It keeps the advantages of LCC — including low density and ease of placement — but is specifically designed with an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interconnected pore structure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that allows water to pass through.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This engineered porosity enables PLCC to act as both a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lightweight fill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and a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drainage medium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, making it especially valuable in applications where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infiltration, stormwater management, or pressure relief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are critical.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65DC54-489E-6270-D3F8-50A1DA0C07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9B0C8-CB07-4E8C-B016-4333126D830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2182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Building on LCC,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Permeable Lightweight Cellular Concrete (PLCC)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was developed to introduce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permeability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into the material.</a:t>
            </a:r>
            <a:b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It keeps the advantages of LCC — including low density and ease of placement — but is specifically designed with an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interconnected pore structure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that allows water to pass through.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This engineered porosity enables PLCC to act as both a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lightweight fill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and a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drainage medium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, making it especially valuable in applications where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infiltration, stormwater management, or pressure relief</a:t>
            </a:r>
            <a:r>
              <a:rPr lang="en-US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are critical.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9B0C8-CB07-4E8C-B016-4333126D830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522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Fram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7C5A12-C97F-6F85-EBA2-840FDFD958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0718EE-DCBC-6B40-89DB-6DACC21FB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07" y="1341782"/>
            <a:ext cx="11019183" cy="430364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9000" b="1" i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29526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6B103-237B-544E-B56B-CCC652467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8947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52117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2809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B63C3-4244-A742-ACF4-3DFBFC5A5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 b="1" i="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5FC02-624D-EF46-BFD3-863C89B41F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0C064E-9846-DA4F-916B-4EF3BE1724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23016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F923A-CB45-4449-8842-8CD81DDC7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98646C-D8A4-EB4E-91E4-D166646779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538755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60739A-1B88-864A-8F17-580BD50C07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722489"/>
            <a:ext cx="2628900" cy="5454474"/>
          </a:xfrm>
          <a:prstGeom prst="rect">
            <a:avLst/>
          </a:prstGeom>
        </p:spPr>
        <p:txBody>
          <a:bodyPr vert="eaVert"/>
          <a:lstStyle>
            <a:lvl1pPr>
              <a:defRPr b="1" i="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82C530-0EB8-594F-94A9-7E068D7E4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722487"/>
            <a:ext cx="7734300" cy="5454475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32035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3316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8537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6889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1104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959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Fram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7C5A12-C97F-6F85-EBA2-840FDFD958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0718EE-DCBC-6B40-89DB-6DACC21FB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07" y="1341782"/>
            <a:ext cx="11019183" cy="430364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9000" b="1" i="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132375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1641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2535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2327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4809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5390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0701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ull Fram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7C5A12-C97F-6F85-EBA2-840FDFD958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0718EE-DCBC-6B40-89DB-6DACC21FB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07" y="1341782"/>
            <a:ext cx="11019183" cy="430364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9000" b="1" i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22096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Fram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718EE-DCBC-6B40-89DB-6DACC21FB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07" y="1341782"/>
            <a:ext cx="11019183" cy="430364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9000" b="1" i="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849400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Fram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50D60D7-DBBC-D048-97C0-8F0799F05A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-124178"/>
            <a:ext cx="12191999" cy="6202496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0718EE-DCBC-6B40-89DB-6DACC21FB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07" y="3329609"/>
            <a:ext cx="11019183" cy="2007704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6500" b="1" i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20895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F9A79-0C9A-EC4D-9833-881716D6B2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7500" b="1" i="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4F58B-B0F4-6B49-96E1-A3DA9CFCDE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5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58628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Fram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50D60D7-DBBC-D048-97C0-8F0799F05A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7455" y="782198"/>
            <a:ext cx="11894545" cy="5530466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0718EE-DCBC-6B40-89DB-6DACC21FB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07" y="3329609"/>
            <a:ext cx="11019183" cy="2007704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6500" b="1" i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7991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CC418-7B51-1F42-B682-6468D6184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8823" y="790221"/>
            <a:ext cx="3932237" cy="168204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500" b="1" i="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AE6E81-EF91-B94E-B2FB-A0261A8D02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6164" y="457201"/>
            <a:ext cx="6361045" cy="54117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ED86DA-BF2A-2945-93CD-9E6EBE526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28823" y="2472266"/>
            <a:ext cx="3932237" cy="3396722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7799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505E0-DFB0-8A4C-89B0-6BA2273F8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D92818-A55D-8448-8F42-F180523466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671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40946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1FCD4-1B38-0B4A-BD67-44F80495E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 b="1" i="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D30C33-1A0F-2F41-BCE8-FACE145DE8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468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53B50-55C6-4547-AE34-47292853D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A54845-0921-4245-99E6-7D64D448F2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E0B7EC-F64E-7C44-B560-9A1C6F85F2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0400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EF5AA-0E35-D349-A12B-D186E9663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AA2B3-3F14-B949-B39D-D26FDD15B1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6BDE1F-09B3-BC4F-B394-8B3AA903FF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05A397-558A-8545-AA36-20A4AED9D4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4E84FF-3648-9045-BD6E-E6E2A84274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1613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E2DE75-C282-1C43-AEAD-02A07B8CC2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1875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8233BD-96E6-FE4F-B182-03257A4BF3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51697" y="6356350"/>
            <a:ext cx="20610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B87722-51FE-EF4B-9E63-E4695586A27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0AC10482-C5B2-2243-B02C-AE711CD27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33364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accent1"/>
          </a:solidFill>
          <a:latin typeface="Factoria Ultra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5/2/2025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B87722-51FE-EF4B-9E63-E4695586A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68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08" r:id="rId13"/>
    <p:sldLayoutId id="214748370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4E1A0A4-08A2-FFBB-8366-962E378EA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FIELD-SCALE AND LABORATORY ASSESSMENT OF PLCC &amp; LCC</a:t>
            </a:r>
            <a:br>
              <a:rPr lang="en-US" sz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</a:br>
            <a:br>
              <a:rPr lang="en-US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 Ha Kim</a:t>
            </a:r>
            <a:endParaRPr lang="en-US" sz="36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793D7C-727D-5854-0E99-70DD9A48B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219" y="5205266"/>
            <a:ext cx="3974937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6882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D5305F-102F-0A57-23E1-4A12DD6B41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C964652-2BEC-D94C-95A4-E1A335E9C1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707" y="362636"/>
            <a:ext cx="10938826" cy="803338"/>
          </a:xfrm>
        </p:spPr>
        <p:txBody>
          <a:bodyPr>
            <a:normAutofit/>
          </a:bodyPr>
          <a:lstStyle/>
          <a:p>
            <a:pPr algn="l"/>
            <a:r>
              <a:rPr lang="en-US" sz="4000" dirty="0"/>
              <a:t>Flexible Wall Permeameter Testing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107C72-8E12-E96E-B94D-AEE70117D2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668" y="1034378"/>
            <a:ext cx="7357625" cy="468050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CB05458-265D-3356-7D76-7C2BD8B756E2}"/>
              </a:ext>
            </a:extLst>
          </p:cNvPr>
          <p:cNvSpPr txBox="1"/>
          <p:nvPr/>
        </p:nvSpPr>
        <p:spPr>
          <a:xfrm>
            <a:off x="7020810" y="5966596"/>
            <a:ext cx="3019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LCC permeability (Seely, 2024)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F058CE-F6C8-77B3-3560-C62135011006}"/>
              </a:ext>
            </a:extLst>
          </p:cNvPr>
          <p:cNvSpPr txBox="1"/>
          <p:nvPr/>
        </p:nvSpPr>
        <p:spPr>
          <a:xfrm>
            <a:off x="615994" y="4866626"/>
            <a:ext cx="45551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Flexible Cell Test Chamber (Seely, 2024)</a:t>
            </a:r>
          </a:p>
          <a:p>
            <a:endParaRPr lang="en-US" dirty="0"/>
          </a:p>
          <a:p>
            <a:r>
              <a:rPr lang="en-US" sz="18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ASTM D18 Committee. 2016. D5084-16a - Flexible Wall Permeameter. ASTM International.</a:t>
            </a: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D1207D-2EB3-5267-BA5A-99C8EF659E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884" y="1404599"/>
            <a:ext cx="3268407" cy="33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8325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1CF6E9-79FD-87DB-EA6A-419841EE55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37B956-73C1-B4FE-0388-2824A54BD9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3336" y="576739"/>
            <a:ext cx="10625328" cy="803338"/>
          </a:xfrm>
        </p:spPr>
        <p:txBody>
          <a:bodyPr>
            <a:normAutofit/>
          </a:bodyPr>
          <a:lstStyle/>
          <a:p>
            <a:pPr algn="l"/>
            <a:r>
              <a:rPr lang="en-US" sz="4000" dirty="0"/>
              <a:t>Cylinder Sample Preparation (PLCC)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5D3479BC-9B97-0BF7-A9D8-DA8AB772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7287" y="1506753"/>
            <a:ext cx="9144000" cy="4087368"/>
          </a:xfrm>
        </p:spPr>
        <p:txBody>
          <a:bodyPr>
            <a:normAutofit/>
          </a:bodyPr>
          <a:lstStyle/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Water-to-cement ratio = 0.55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Target densities: 24–32 PCF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Foam agent: AQUAERIX-LB</a:t>
            </a:r>
          </a:p>
        </p:txBody>
      </p:sp>
      <p:pic>
        <p:nvPicPr>
          <p:cNvPr id="6" name="Picture 5" descr="A bucket with a white substance inside&#10;&#10;AI-generated content may be incorrect.">
            <a:extLst>
              <a:ext uri="{FF2B5EF4-FFF2-40B4-BE49-F238E27FC236}">
                <a16:creationId xmlns:a16="http://schemas.microsoft.com/office/drawing/2014/main" id="{2BA32246-6B91-EFFE-D09A-FC1A5E339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512996" y="2468000"/>
            <a:ext cx="4452192" cy="3339144"/>
          </a:xfrm>
          <a:prstGeom prst="rect">
            <a:avLst/>
          </a:prstGeom>
        </p:spPr>
      </p:pic>
      <p:pic>
        <p:nvPicPr>
          <p:cNvPr id="18" name="Picture 17" descr="Diagram&#10;&#10;Description automatically generated">
            <a:extLst>
              <a:ext uri="{FF2B5EF4-FFF2-40B4-BE49-F238E27FC236}">
                <a16:creationId xmlns:a16="http://schemas.microsoft.com/office/drawing/2014/main" id="{BA2C827D-E756-CFE7-3898-09932C6626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287" y="3001908"/>
            <a:ext cx="4963384" cy="309111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9" name="Subtitle 3">
                <a:extLst>
                  <a:ext uri="{FF2B5EF4-FFF2-40B4-BE49-F238E27FC236}">
                    <a16:creationId xmlns:a16="http://schemas.microsoft.com/office/drawing/2014/main" id="{246BD54C-49EC-964A-B156-AE23D7AB27B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66708" y="3257439"/>
                <a:ext cx="2784830" cy="185667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indent="-457200" algn="l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Darcy’s law application</a:t>
                </a:r>
              </a:p>
              <a:p>
                <a:pPr algn="l"/>
                <a:r>
                  <a:rPr lang="en-US" sz="1600" dirty="0"/>
                  <a:t>	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1600" i="1" dirty="0" err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n-US" sz="1600" dirty="0"/>
              </a:p>
              <a:p>
                <a:pPr algn="l"/>
                <a:r>
                  <a:rPr lang="en-US" sz="1600" dirty="0"/>
                  <a:t>	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600" i="1" smtClean="0">
                        <a:latin typeface="Cambria Math" panose="02040503050406030204" pitchFamily="18" charset="0"/>
                      </a:rPr>
                      <m:t>=∆</m:t>
                    </m:r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</m:t>
                    </m:r>
                  </m:oMath>
                </a14:m>
                <a:endParaRPr lang="en-US" sz="1600" dirty="0"/>
              </a:p>
              <a:p>
                <a:pPr algn="l"/>
                <a:r>
                  <a:rPr lang="en-US" sz="1600" dirty="0"/>
                  <a:t>	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16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160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60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US" sz="1600" dirty="0"/>
              </a:p>
            </p:txBody>
          </p:sp>
        </mc:Choice>
        <mc:Fallback>
          <p:sp>
            <p:nvSpPr>
              <p:cNvPr id="19" name="Subtitle 3">
                <a:extLst>
                  <a:ext uri="{FF2B5EF4-FFF2-40B4-BE49-F238E27FC236}">
                    <a16:creationId xmlns:a16="http://schemas.microsoft.com/office/drawing/2014/main" id="{246BD54C-49EC-964A-B156-AE23D7AB27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6708" y="3257439"/>
                <a:ext cx="2784830" cy="1856678"/>
              </a:xfrm>
              <a:prstGeom prst="rect">
                <a:avLst/>
              </a:prstGeom>
              <a:blipFill>
                <a:blip r:embed="rId5"/>
                <a:stretch>
                  <a:fillRect l="-875" t="-22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686112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F833BC-E46D-8A2E-A577-1618D3A787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776E01D-AC1A-192B-32FF-EB8043637C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2940" y="576739"/>
            <a:ext cx="10866120" cy="803338"/>
          </a:xfrm>
        </p:spPr>
        <p:txBody>
          <a:bodyPr>
            <a:normAutofit/>
          </a:bodyPr>
          <a:lstStyle/>
          <a:p>
            <a:pPr algn="l"/>
            <a:r>
              <a:rPr lang="en-US" sz="4000" dirty="0"/>
              <a:t>Double-Ring Infiltrometer Test Setup (Sand &amp; LCC)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0113B711-2847-64AA-6416-2DFA6639E1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6219" y="1471069"/>
            <a:ext cx="7147188" cy="2904670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dirty="0"/>
              <a:t>Large-scale 4-ft diameter tank setup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dirty="0"/>
              <a:t>ASTM D3385-18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dirty="0"/>
              <a:t>Constant head maintained during infiltration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dirty="0"/>
              <a:t>Mariotte Tube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7D81D91-F822-7C17-C221-5DDD37F60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975" y="1471069"/>
            <a:ext cx="5007664" cy="504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263C849-D93E-161D-1768-ED0A86087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6876" y="3229393"/>
            <a:ext cx="3185159" cy="31851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0C9E0D-B039-D707-C68E-98478E9E9217}"/>
              </a:ext>
            </a:extLst>
          </p:cNvPr>
          <p:cNvSpPr txBox="1"/>
          <p:nvPr/>
        </p:nvSpPr>
        <p:spPr>
          <a:xfrm>
            <a:off x="4772722" y="3844940"/>
            <a:ext cx="1741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2-foot outer ring</a:t>
            </a:r>
          </a:p>
          <a:p>
            <a:r>
              <a:rPr lang="en-US" dirty="0"/>
              <a:t>1-foot inner ring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EC9FE28-C590-0963-BC47-6026A812B4DF}"/>
              </a:ext>
            </a:extLst>
          </p:cNvPr>
          <p:cNvCxnSpPr/>
          <p:nvPr/>
        </p:nvCxnSpPr>
        <p:spPr>
          <a:xfrm>
            <a:off x="8296507" y="1818858"/>
            <a:ext cx="63785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FEF7C05-A21A-6940-65DA-86ECFC7DC944}"/>
              </a:ext>
            </a:extLst>
          </p:cNvPr>
          <p:cNvSpPr txBox="1"/>
          <p:nvPr/>
        </p:nvSpPr>
        <p:spPr>
          <a:xfrm>
            <a:off x="8296507" y="1449526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60 cm</a:t>
            </a:r>
          </a:p>
        </p:txBody>
      </p:sp>
    </p:spTree>
    <p:extLst>
      <p:ext uri="{BB962C8B-B14F-4D97-AF65-F5344CB8AC3E}">
        <p14:creationId xmlns:p14="http://schemas.microsoft.com/office/powerpoint/2010/main" val="16337542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DF6CA6-AACE-E89B-7BAD-7DE7202CE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3AE3B4-82BB-6568-5464-7BED75DFA5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2940" y="576739"/>
            <a:ext cx="10866120" cy="803338"/>
          </a:xfrm>
        </p:spPr>
        <p:txBody>
          <a:bodyPr>
            <a:normAutofit/>
          </a:bodyPr>
          <a:lstStyle/>
          <a:p>
            <a:pPr algn="l"/>
            <a:r>
              <a:rPr lang="en-US" sz="4000" dirty="0"/>
              <a:t>Double-Ring Infiltrometer Test Setup (Sand &amp; LCC)</a:t>
            </a:r>
          </a:p>
        </p:txBody>
      </p:sp>
      <p:pic>
        <p:nvPicPr>
          <p:cNvPr id="2" name="Picture 1" descr="A metal tub filled with gravel&#10;&#10;AI-generated content may be incorrect.">
            <a:extLst>
              <a:ext uri="{FF2B5EF4-FFF2-40B4-BE49-F238E27FC236}">
                <a16:creationId xmlns:a16="http://schemas.microsoft.com/office/drawing/2014/main" id="{BBC8EFBB-960A-5947-11C5-DDD2A969FA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" y="1792224"/>
            <a:ext cx="2436876" cy="1827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metal bucket with black substance inside&#10;&#10;Description automatically generated">
            <a:extLst>
              <a:ext uri="{FF2B5EF4-FFF2-40B4-BE49-F238E27FC236}">
                <a16:creationId xmlns:a16="http://schemas.microsoft.com/office/drawing/2014/main" id="{28250A57-651E-EFA2-8F52-9DF81D4E1C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056" y="1792224"/>
            <a:ext cx="2436876" cy="182765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B9ABCDF-87B8-746A-4663-B9415ACECBF1}"/>
              </a:ext>
            </a:extLst>
          </p:cNvPr>
          <p:cNvCxnSpPr>
            <a:cxnSpLocks/>
            <a:stCxn id="2" idx="3"/>
            <a:endCxn id="5" idx="1"/>
          </p:cNvCxnSpPr>
          <p:nvPr/>
        </p:nvCxnSpPr>
        <p:spPr>
          <a:xfrm>
            <a:off x="3099816" y="2706053"/>
            <a:ext cx="89924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7C18860-83A9-5651-A4E6-DA7CC5919047}"/>
              </a:ext>
            </a:extLst>
          </p:cNvPr>
          <p:cNvCxnSpPr>
            <a:cxnSpLocks/>
          </p:cNvCxnSpPr>
          <p:nvPr/>
        </p:nvCxnSpPr>
        <p:spPr>
          <a:xfrm>
            <a:off x="6290787" y="2702813"/>
            <a:ext cx="970038" cy="32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B3CDB3C2-37C1-BEA5-7958-71BD648F47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4039" y="1737839"/>
            <a:ext cx="2388505" cy="203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4411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59F50A-F02B-48D6-E4DB-5761185FB1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DAB63A1-7F56-CE51-C090-006CD1B3F8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3336" y="576739"/>
            <a:ext cx="10625328" cy="803338"/>
          </a:xfrm>
        </p:spPr>
        <p:txBody>
          <a:bodyPr>
            <a:normAutofit/>
          </a:bodyPr>
          <a:lstStyle/>
          <a:p>
            <a:pPr algn="l"/>
            <a:r>
              <a:rPr lang="en-US" sz="4000" dirty="0"/>
              <a:t>Concrete Sand Validation Test for DRI Test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72C0BBC-EBB1-5E82-C80D-51A2121040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92224"/>
            <a:ext cx="9144000" cy="4087368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/>
              <a:t>Infiltration rates matched standard values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/>
              <a:t>Confirmed reliability of test setup (6.65E-05 m/s) (med. permeability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685CBF1-D6BD-36D3-4FDE-2BE182F8F4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9783795"/>
              </p:ext>
            </p:extLst>
          </p:nvPr>
        </p:nvGraphicFramePr>
        <p:xfrm>
          <a:off x="1416948" y="3483570"/>
          <a:ext cx="9144000" cy="11223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1205716723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83819864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714028623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29744034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846621274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178112107"/>
                    </a:ext>
                  </a:extLst>
                </a:gridCol>
              </a:tblGrid>
              <a:tr h="374110">
                <a:tc gridSpan="6">
                  <a:txBody>
                    <a:bodyPr/>
                    <a:lstStyle/>
                    <a:p>
                      <a:pPr marL="0" marR="0" indent="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dirty="0">
                          <a:effectLst/>
                        </a:rPr>
                        <a:t>K (m/s)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7696837"/>
                  </a:ext>
                </a:extLst>
              </a:tr>
              <a:tr h="37411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8E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Trial 2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08E99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dirty="0">
                          <a:effectLst/>
                        </a:rPr>
                        <a:t>Trial 2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>
                          <a:effectLst/>
                        </a:rPr>
                        <a:t>Trial 3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>
                          <a:effectLst/>
                        </a:rPr>
                        <a:t>Trial 4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dirty="0">
                          <a:effectLst/>
                        </a:rPr>
                        <a:t>Trial 5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>
                          <a:effectLst/>
                        </a:rPr>
                        <a:t>Trial 6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2170921"/>
                  </a:ext>
                </a:extLst>
              </a:tr>
              <a:tr h="37411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8E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7.07E-05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08E99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dirty="0">
                          <a:effectLst/>
                        </a:rPr>
                        <a:t>7.09E-05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>
                          <a:effectLst/>
                        </a:rPr>
                        <a:t>5.71E-05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dirty="0">
                          <a:effectLst/>
                        </a:rPr>
                        <a:t>6.57E-05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>
                          <a:effectLst/>
                        </a:rPr>
                        <a:t>7.01E-05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dirty="0">
                          <a:effectLst/>
                        </a:rPr>
                        <a:t>6.46E-05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809749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AFD146D-6897-7E20-25B1-96307F1382E9}"/>
              </a:ext>
            </a:extLst>
          </p:cNvPr>
          <p:cNvSpPr txBox="1"/>
          <p:nvPr/>
        </p:nvSpPr>
        <p:spPr>
          <a:xfrm>
            <a:off x="5058193" y="4652289"/>
            <a:ext cx="327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ighlight>
                  <a:srgbClr val="FFFF00"/>
                </a:highligh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448901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EB3C34-804E-B9B1-1D6C-4317060B09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CBB0EA0-0DC6-E74F-69E3-236B987CD1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3336" y="576739"/>
            <a:ext cx="10625328" cy="803338"/>
          </a:xfrm>
        </p:spPr>
        <p:txBody>
          <a:bodyPr>
            <a:normAutofit/>
          </a:bodyPr>
          <a:lstStyle/>
          <a:p>
            <a:pPr algn="l"/>
            <a:r>
              <a:rPr lang="en-US" sz="4000" dirty="0"/>
              <a:t>Constant-Head Test Results (PLCC)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D8A4885E-D0EE-CF37-6331-0C5844606C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92224"/>
            <a:ext cx="9144000" cy="4087368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/>
              <a:t>High repeatability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/>
              <a:t>Permeability Vs density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/>
              <a:t>k = 1.16 × 10⁻³ m/s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4CAFA65-18B8-8BA4-CC06-9EFB8A0F4B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27286421"/>
              </p:ext>
            </p:extLst>
          </p:nvPr>
        </p:nvGraphicFramePr>
        <p:xfrm>
          <a:off x="5882640" y="1792224"/>
          <a:ext cx="5940552" cy="4178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810476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D0FC23-F8D7-01BD-8FE9-EE18A0DD6C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611CE3-0C69-1621-C9EA-3B7E68F2F0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3336" y="576739"/>
            <a:ext cx="10625328" cy="803338"/>
          </a:xfrm>
        </p:spPr>
        <p:txBody>
          <a:bodyPr>
            <a:normAutofit/>
          </a:bodyPr>
          <a:lstStyle/>
          <a:p>
            <a:pPr algn="l"/>
            <a:r>
              <a:rPr lang="en-US" sz="4000" dirty="0"/>
              <a:t>Double-Ring Infiltrometer on LCC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15529DB-CE85-9EA5-EC23-ED42E63F0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92224"/>
            <a:ext cx="9144000" cy="4087368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/>
              <a:t>As-cast surface: limited permeability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/>
              <a:t>k = 2.43 × 10⁻⁶ m/s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/>
              <a:t>¼ inch scraped for porous texture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/>
              <a:t>Scraped surface: lower permeability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/>
              <a:t>k = 1.15 × 10⁻⁶ m/s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292296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28603E-77CF-0367-7442-8CF1A742B6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34BC43E-3559-D5EE-F93E-D1A41DDD84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3336" y="576739"/>
            <a:ext cx="10625328" cy="803338"/>
          </a:xfrm>
        </p:spPr>
        <p:txBody>
          <a:bodyPr>
            <a:normAutofit/>
          </a:bodyPr>
          <a:lstStyle/>
          <a:p>
            <a:pPr algn="l"/>
            <a:r>
              <a:rPr lang="en-US" sz="4000" dirty="0"/>
              <a:t>Permeability Comparison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DD641F05-B68C-37F2-AEDC-7B16FB81E3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92224"/>
            <a:ext cx="9144000" cy="4087368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/>
              <a:t>PLCC: 1.16 × 10⁻³ m/s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/>
              <a:t>LCC: 2.43 × 10⁻⁶ m/s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/>
              <a:t>Foam agent and pore structure is critical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510AA2D-7007-E315-39EC-ACF05B77AC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4904051"/>
              </p:ext>
            </p:extLst>
          </p:nvPr>
        </p:nvGraphicFramePr>
        <p:xfrm>
          <a:off x="1524001" y="3685316"/>
          <a:ext cx="9143999" cy="11393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59547">
                  <a:extLst>
                    <a:ext uri="{9D8B030D-6E8A-4147-A177-3AD203B41FA5}">
                      <a16:colId xmlns:a16="http://schemas.microsoft.com/office/drawing/2014/main" val="3097405701"/>
                    </a:ext>
                  </a:extLst>
                </a:gridCol>
                <a:gridCol w="2409102">
                  <a:extLst>
                    <a:ext uri="{9D8B030D-6E8A-4147-A177-3AD203B41FA5}">
                      <a16:colId xmlns:a16="http://schemas.microsoft.com/office/drawing/2014/main" val="2621237567"/>
                    </a:ext>
                  </a:extLst>
                </a:gridCol>
                <a:gridCol w="2123186">
                  <a:extLst>
                    <a:ext uri="{9D8B030D-6E8A-4147-A177-3AD203B41FA5}">
                      <a16:colId xmlns:a16="http://schemas.microsoft.com/office/drawing/2014/main" val="4022536569"/>
                    </a:ext>
                  </a:extLst>
                </a:gridCol>
                <a:gridCol w="3452164">
                  <a:extLst>
                    <a:ext uri="{9D8B030D-6E8A-4147-A177-3AD203B41FA5}">
                      <a16:colId xmlns:a16="http://schemas.microsoft.com/office/drawing/2014/main" val="642316771"/>
                    </a:ext>
                  </a:extLst>
                </a:gridCol>
              </a:tblGrid>
              <a:tr h="4472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>
                          <a:effectLst/>
                        </a:rPr>
                        <a:t>Non-porous Texture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>
                          <a:effectLst/>
                        </a:rPr>
                        <a:t>Porous Texture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dirty="0">
                          <a:effectLst/>
                        </a:rPr>
                        <a:t>Porous Texture (2</a:t>
                      </a:r>
                      <a:r>
                        <a:rPr lang="en-US" sz="2400" baseline="30000" dirty="0">
                          <a:effectLst/>
                        </a:rPr>
                        <a:t>nd</a:t>
                      </a:r>
                      <a:r>
                        <a:rPr lang="en-US" sz="2400" dirty="0">
                          <a:effectLst/>
                        </a:rPr>
                        <a:t> Trial)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5762468"/>
                  </a:ext>
                </a:extLst>
              </a:tr>
              <a:tr h="3694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>
                          <a:effectLst/>
                        </a:rPr>
                        <a:t>K (m/s)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dirty="0">
                          <a:effectLst/>
                        </a:rPr>
                        <a:t>2.43E-06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>
                          <a:effectLst/>
                        </a:rPr>
                        <a:t>1.12E-06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dirty="0">
                          <a:effectLst/>
                        </a:rPr>
                        <a:t>1.15E-06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89675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34298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A3C553-CDC9-2A5A-CFFB-7C22B7527D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6109C65-D61B-9256-3DA2-9429B25CB7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3336" y="576739"/>
            <a:ext cx="10625328" cy="803338"/>
          </a:xfrm>
        </p:spPr>
        <p:txBody>
          <a:bodyPr>
            <a:normAutofit/>
          </a:bodyPr>
          <a:lstStyle/>
          <a:p>
            <a:pPr algn="l"/>
            <a:r>
              <a:rPr lang="en-US" sz="4000" dirty="0"/>
              <a:t>Foam Agent Influence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CE0C672-D3A9-B77C-5891-56FC94E3EE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92224"/>
            <a:ext cx="9144000" cy="4087368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/>
              <a:t>AQUAERIX-LB: open-pore structure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/>
              <a:t>AQUAERIX: dense, closed-pore structure</a:t>
            </a:r>
          </a:p>
        </p:txBody>
      </p:sp>
      <p:pic>
        <p:nvPicPr>
          <p:cNvPr id="2" name="Picture 1" descr="Two cylindrical containers with a black and white object&#10;&#10;AI-generated content may be incorrect.">
            <a:extLst>
              <a:ext uri="{FF2B5EF4-FFF2-40B4-BE49-F238E27FC236}">
                <a16:creationId xmlns:a16="http://schemas.microsoft.com/office/drawing/2014/main" id="{B70C1077-0A17-9592-4FF9-4548F2971E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215" y="3145917"/>
            <a:ext cx="5449570" cy="2733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02353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0DB9D4-1ECC-7826-458E-A0786C94A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CDD8863-E709-2A09-873F-AE9F99F828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3336" y="576739"/>
            <a:ext cx="10625328" cy="803338"/>
          </a:xfrm>
        </p:spPr>
        <p:txBody>
          <a:bodyPr>
            <a:normAutofit/>
          </a:bodyPr>
          <a:lstStyle/>
          <a:p>
            <a:pPr algn="l"/>
            <a:r>
              <a:rPr lang="en-US" sz="4000" dirty="0"/>
              <a:t>Surface Texture Effects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739BC55-CAEE-9A68-8F3F-1DB1A02936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92224"/>
            <a:ext cx="9144000" cy="4087368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/>
              <a:t>Scraping may disrupt flow paths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/>
              <a:t>Importance of internal pore continuity</a:t>
            </a:r>
          </a:p>
        </p:txBody>
      </p:sp>
      <p:pic>
        <p:nvPicPr>
          <p:cNvPr id="2" name="Picture 1" descr="A close-up of a stone&#10;&#10;Description automatically generated">
            <a:extLst>
              <a:ext uri="{FF2B5EF4-FFF2-40B4-BE49-F238E27FC236}">
                <a16:creationId xmlns:a16="http://schemas.microsoft.com/office/drawing/2014/main" id="{D1CB538C-865C-AC2E-0F86-AE64BC0B52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2259" y="2826764"/>
            <a:ext cx="4173098" cy="3130551"/>
          </a:xfrm>
          <a:prstGeom prst="rect">
            <a:avLst/>
          </a:prstGeom>
        </p:spPr>
      </p:pic>
      <p:pic>
        <p:nvPicPr>
          <p:cNvPr id="5" name="Picture 4" descr="A rock on a black surface&#10;&#10;Description automatically generated">
            <a:extLst>
              <a:ext uri="{FF2B5EF4-FFF2-40B4-BE49-F238E27FC236}">
                <a16:creationId xmlns:a16="http://schemas.microsoft.com/office/drawing/2014/main" id="{83A4B462-4D96-B9C7-3353-48BD8ECC2D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6520" y="2826764"/>
            <a:ext cx="4174069" cy="313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693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576B09-EE9E-FE9D-E6D4-7229A941A5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3336" y="354152"/>
            <a:ext cx="10625328" cy="803338"/>
          </a:xfrm>
        </p:spPr>
        <p:txBody>
          <a:bodyPr>
            <a:normAutofit/>
          </a:bodyPr>
          <a:lstStyle/>
          <a:p>
            <a:pPr algn="l"/>
            <a:r>
              <a:rPr lang="en-US" sz="4000" dirty="0"/>
              <a:t>Climate Change &amp; Lightweight Materials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84FFD789-E449-1745-C1E7-0F88E2CF4C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3517" y="1380077"/>
            <a:ext cx="9144000" cy="4087368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/>
              <a:t>Reduce Urban Flooding from Rising sea levels, heavier rainfall, extreme weather, etc.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/>
              <a:t>Reduce settlement and gravity (i.e., vertical)loads on soft soils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/>
              <a:t>Rapid Construction and seismic load reduction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01B657-E3B1-27F1-196B-E2C81436F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0915" y="3244440"/>
            <a:ext cx="3118027" cy="21080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F489AB-2C09-6546-DC9D-8A154FBAB9B8}"/>
              </a:ext>
            </a:extLst>
          </p:cNvPr>
          <p:cNvSpPr txBox="1"/>
          <p:nvPr/>
        </p:nvSpPr>
        <p:spPr>
          <a:xfrm>
            <a:off x="4894964" y="5644040"/>
            <a:ext cx="34936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Settlement Reduction by LCC Installation, West Davis Corridor, Utah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C9C01F-A400-7B7A-0C63-46C8EE80BB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7517" y="6176460"/>
            <a:ext cx="2469462" cy="681540"/>
          </a:xfrm>
          <a:prstGeom prst="rect">
            <a:avLst/>
          </a:prstGeom>
        </p:spPr>
      </p:pic>
      <p:pic>
        <p:nvPicPr>
          <p:cNvPr id="4098" name="Picture 2" descr="South Korea battles deadly floods and landslides - BBC News">
            <a:extLst>
              <a:ext uri="{FF2B5EF4-FFF2-40B4-BE49-F238E27FC236}">
                <a16:creationId xmlns:a16="http://schemas.microsoft.com/office/drawing/2014/main" id="{072C9096-BBD7-35DB-AD37-95C3ED55E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05" y="3306542"/>
            <a:ext cx="3637155" cy="20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AD5656-6767-47EF-7F8C-40E709401D6D}"/>
              </a:ext>
            </a:extLst>
          </p:cNvPr>
          <p:cNvSpPr txBox="1"/>
          <p:nvPr/>
        </p:nvSpPr>
        <p:spPr>
          <a:xfrm>
            <a:off x="633726" y="5644040"/>
            <a:ext cx="2281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Urban Flooding, Korea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5320E0-6923-A1D5-D808-60C88E825E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5284" y="3240955"/>
            <a:ext cx="2872322" cy="21494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24375D3-3067-EC30-3AC9-F6AA69D5F39A}"/>
              </a:ext>
            </a:extLst>
          </p:cNvPr>
          <p:cNvSpPr txBox="1"/>
          <p:nvPr/>
        </p:nvSpPr>
        <p:spPr>
          <a:xfrm>
            <a:off x="8518478" y="5607165"/>
            <a:ext cx="2998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Railroad Construction – Colton Crossing California</a:t>
            </a:r>
          </a:p>
        </p:txBody>
      </p:sp>
    </p:spTree>
    <p:extLst>
      <p:ext uri="{BB962C8B-B14F-4D97-AF65-F5344CB8AC3E}">
        <p14:creationId xmlns:p14="http://schemas.microsoft.com/office/powerpoint/2010/main" val="32744392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43B5D4-13EB-DC8A-2F9A-DD7F2BE373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AFD5E51-04E3-761D-09F3-92AF784A27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3336" y="576739"/>
            <a:ext cx="10625328" cy="803338"/>
          </a:xfrm>
        </p:spPr>
        <p:txBody>
          <a:bodyPr>
            <a:normAutofit/>
          </a:bodyPr>
          <a:lstStyle/>
          <a:p>
            <a:pPr algn="l"/>
            <a:r>
              <a:rPr lang="en-US" sz="4000" dirty="0"/>
              <a:t>Practical Applications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2778F06-D9D1-3B60-4EB7-1F5211175C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92224"/>
            <a:ext cx="9144000" cy="4087368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796593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6DEAFE-CF41-FC73-722C-F39FC18CA0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14FF9A0F-D1BE-2782-3BC0-28F480C889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948" y="418394"/>
            <a:ext cx="9144000" cy="1088136"/>
          </a:xfrm>
        </p:spPr>
        <p:txBody>
          <a:bodyPr>
            <a:normAutofit/>
          </a:bodyPr>
          <a:lstStyle/>
          <a:p>
            <a:r>
              <a:rPr lang="en-US" sz="4000" dirty="0"/>
              <a:t>Recommendations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A54C63-9771-D978-31C5-AC7F8BC5FBA8}"/>
              </a:ext>
            </a:extLst>
          </p:cNvPr>
          <p:cNvSpPr txBox="1"/>
          <p:nvPr/>
        </p:nvSpPr>
        <p:spPr>
          <a:xfrm>
            <a:off x="924436" y="1107977"/>
            <a:ext cx="788948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1800" dirty="0"/>
              <a:t>PLCC has medium perm. Can act as drain and storage medium.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/>
              <a:t>LCC is low perm and can act as a hydraulic barrier</a:t>
            </a:r>
            <a:endParaRPr lang="en-US" sz="1800" dirty="0"/>
          </a:p>
          <a:p>
            <a:pPr algn="l"/>
            <a:endParaRPr lang="en-US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1800" dirty="0"/>
              <a:t>LCC lab versus field scale effects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/>
              <a:t>foam type (important and supplier specific), density (appears to affect K), surface treatment (also affect K (negatively – damage) of specimens on K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1800" dirty="0"/>
              <a:t>PLCC: Drainage, Flood mitigation, Stormwater management systems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1800" dirty="0"/>
              <a:t>LCC: Dikes and roadways, Lightweight embankments over soft or compressible soils</a:t>
            </a:r>
          </a:p>
          <a:p>
            <a:pPr algn="l"/>
            <a:endParaRPr lang="en-US" sz="1800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1800" dirty="0"/>
              <a:t>Selection understanding the differences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5F27B6-12C7-65BE-52F3-DA23EA0653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995" y="3872748"/>
            <a:ext cx="4285615" cy="21056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FF6429C-61C1-70ED-E069-3A08CBCA8AE9}"/>
              </a:ext>
            </a:extLst>
          </p:cNvPr>
          <p:cNvSpPr txBox="1"/>
          <p:nvPr/>
        </p:nvSpPr>
        <p:spPr>
          <a:xfrm>
            <a:off x="7759427" y="5953792"/>
            <a:ext cx="60952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/>
              <a:t>LCC compressible soil application</a:t>
            </a:r>
            <a:endParaRPr lang="en-US" sz="18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63223C7-5F65-0879-FF3A-D22FEA1405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519" y="5042329"/>
            <a:ext cx="4348480" cy="128079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A1FE3B6-DFFC-4086-61A5-0080A0FC621E}"/>
              </a:ext>
            </a:extLst>
          </p:cNvPr>
          <p:cNvSpPr txBox="1"/>
          <p:nvPr/>
        </p:nvSpPr>
        <p:spPr>
          <a:xfrm>
            <a:off x="2760512" y="6323124"/>
            <a:ext cx="69269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dirty="0"/>
              <a:t>PLCC Stormwater </a:t>
            </a:r>
            <a:r>
              <a:rPr lang="en-US" dirty="0"/>
              <a:t>and Infiltration System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9479060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04FB45-A54E-320E-38ED-2B70D19BA4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B64FEF6-A648-0FAF-5D27-F1082F1324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A0A2CEA-3087-573C-BFE8-FB7024CA7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69664"/>
            <a:ext cx="9144000" cy="1088136"/>
          </a:xfrm>
        </p:spPr>
        <p:txBody>
          <a:bodyPr/>
          <a:lstStyle/>
          <a:p>
            <a:r>
              <a:rPr lang="en-US" dirty="0"/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27183495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2D0A47-D23F-0CB9-98C0-23AD096030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F6E7902-BD22-9AA1-10E6-39A2E34DE9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3336" y="576739"/>
            <a:ext cx="10625328" cy="803338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dirty="0"/>
              <a:t>Field Installation Lightweight Cellular Concrete (LCC)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F1F4E016-7D20-DFFA-5B76-C07C15A1DA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3336" y="1533515"/>
            <a:ext cx="6933085" cy="4087368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/>
              <a:t>Mixing cement, water, and foam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/>
              <a:t>Low density, good workability, easy placement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/>
              <a:t>No compaction required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/>
              <a:t>Commonly used for backfills, embankments, roofing, flooring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D575AC8-E5C9-88BA-EE32-0DB7F63A9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7145" y="1738697"/>
            <a:ext cx="3503705" cy="4229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9188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F4BCA5-BB27-321D-EC21-BB51F03F8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19D8DB0-C397-1B2D-CDBA-E93B16A065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14431" y="227705"/>
            <a:ext cx="10625328" cy="803338"/>
          </a:xfrm>
        </p:spPr>
        <p:txBody>
          <a:bodyPr>
            <a:normAutofit/>
          </a:bodyPr>
          <a:lstStyle/>
          <a:p>
            <a:pPr algn="l"/>
            <a:r>
              <a:rPr lang="en-US" sz="4000" dirty="0"/>
              <a:t> Comparison of LCC and PLCC Fabric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596E31-A939-13AD-D5CB-91850E279B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974" y="1327339"/>
            <a:ext cx="5438992" cy="26718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50C9650-48FA-D099-1A17-8E90CB5FE522}"/>
              </a:ext>
            </a:extLst>
          </p:cNvPr>
          <p:cNvSpPr txBox="1"/>
          <p:nvPr/>
        </p:nvSpPr>
        <p:spPr>
          <a:xfrm>
            <a:off x="1003611" y="4930496"/>
            <a:ext cx="1038401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This study focuses on the hydraulic properties of </a:t>
            </a:r>
            <a:r>
              <a:rPr lang="en-US" dirty="0">
                <a:highlight>
                  <a:srgbClr val="FFFF00"/>
                </a:highlight>
              </a:rPr>
              <a:t>Type I Cellular </a:t>
            </a:r>
            <a:r>
              <a:rPr lang="en-US" dirty="0"/>
              <a:t>Concrete, also known as low-density cellular concrete (</a:t>
            </a:r>
            <a:r>
              <a:rPr lang="en-US" dirty="0">
                <a:highlight>
                  <a:srgbClr val="FFFF00"/>
                </a:highlight>
              </a:rPr>
              <a:t>ACI Committee 523,</a:t>
            </a:r>
            <a:r>
              <a:rPr lang="en-US" dirty="0"/>
              <a:t> 2006), foamed concrete (Amran et al., 2015, 2022), lightweight foamed concrete (Kozłowski and Kadela, 2018), or aerated concrete (Narayanan and Ramamurthy, 2000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FB591F-70D2-9F45-F9F8-E96F4C02CEA1}"/>
              </a:ext>
            </a:extLst>
          </p:cNvPr>
          <p:cNvSpPr txBox="1"/>
          <p:nvPr/>
        </p:nvSpPr>
        <p:spPr>
          <a:xfrm>
            <a:off x="3969834" y="4050767"/>
            <a:ext cx="5438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LCC                                                     PLCC</a:t>
            </a:r>
          </a:p>
        </p:txBody>
      </p:sp>
    </p:spTree>
    <p:extLst>
      <p:ext uri="{BB962C8B-B14F-4D97-AF65-F5344CB8AC3E}">
        <p14:creationId xmlns:p14="http://schemas.microsoft.com/office/powerpoint/2010/main" val="1934326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FC4FF3-36C4-F95F-19CD-1D9A080730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D528A77-2696-2968-CB33-433E6AD7B0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2546" y="549804"/>
            <a:ext cx="10625328" cy="803338"/>
          </a:xfrm>
        </p:spPr>
        <p:txBody>
          <a:bodyPr>
            <a:normAutofit/>
          </a:bodyPr>
          <a:lstStyle/>
          <a:p>
            <a:pPr algn="l"/>
            <a:r>
              <a:rPr lang="en-US" sz="4000" dirty="0"/>
              <a:t>Classification of Permeability (Various Materials)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465C615-D31D-3122-ABCB-3431612DB9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5001116"/>
              </p:ext>
            </p:extLst>
          </p:nvPr>
        </p:nvGraphicFramePr>
        <p:xfrm>
          <a:off x="1034832" y="1601313"/>
          <a:ext cx="10049480" cy="45720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58974">
                  <a:extLst>
                    <a:ext uri="{9D8B030D-6E8A-4147-A177-3AD203B41FA5}">
                      <a16:colId xmlns:a16="http://schemas.microsoft.com/office/drawing/2014/main" val="577132630"/>
                    </a:ext>
                  </a:extLst>
                </a:gridCol>
                <a:gridCol w="1872982">
                  <a:extLst>
                    <a:ext uri="{9D8B030D-6E8A-4147-A177-3AD203B41FA5}">
                      <a16:colId xmlns:a16="http://schemas.microsoft.com/office/drawing/2014/main" val="2273397448"/>
                    </a:ext>
                  </a:extLst>
                </a:gridCol>
                <a:gridCol w="3450230">
                  <a:extLst>
                    <a:ext uri="{9D8B030D-6E8A-4147-A177-3AD203B41FA5}">
                      <a16:colId xmlns:a16="http://schemas.microsoft.com/office/drawing/2014/main" val="1925418621"/>
                    </a:ext>
                  </a:extLst>
                </a:gridCol>
                <a:gridCol w="2267294">
                  <a:extLst>
                    <a:ext uri="{9D8B030D-6E8A-4147-A177-3AD203B41FA5}">
                      <a16:colId xmlns:a16="http://schemas.microsoft.com/office/drawing/2014/main" val="532780128"/>
                    </a:ext>
                  </a:extLst>
                </a:gridCol>
              </a:tblGrid>
              <a:tr h="8246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Relative Permeability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k (m/s)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Geomaterial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Cellular Concrete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65325305"/>
                  </a:ext>
                </a:extLst>
              </a:tr>
              <a:tr h="74947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Very permeable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k &gt; 1x10</a:t>
                      </a:r>
                      <a:r>
                        <a:rPr lang="en-US" sz="1600" baseline="30000" dirty="0">
                          <a:effectLst/>
                        </a:rPr>
                        <a:t>-2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Gravel, Coarse Gravel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---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39872573"/>
                  </a:ext>
                </a:extLst>
              </a:tr>
              <a:tr h="74947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Medium permeability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1x10</a:t>
                      </a:r>
                      <a:r>
                        <a:rPr lang="en-US" sz="1600" baseline="30000">
                          <a:effectLst/>
                        </a:rPr>
                        <a:t>-5</a:t>
                      </a:r>
                      <a:r>
                        <a:rPr lang="en-US" sz="1600">
                          <a:effectLst/>
                        </a:rPr>
                        <a:t> to 1x10</a:t>
                      </a:r>
                      <a:r>
                        <a:rPr lang="en-US" sz="1600" baseline="30000">
                          <a:effectLst/>
                        </a:rPr>
                        <a:t>-3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Fine Sand, Sand, Coarse Sand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PLCC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16070362"/>
                  </a:ext>
                </a:extLst>
              </a:tr>
              <a:tr h="74947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Low permeability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1x10</a:t>
                      </a:r>
                      <a:r>
                        <a:rPr lang="en-US" sz="1600" baseline="30000">
                          <a:effectLst/>
                        </a:rPr>
                        <a:t>-5</a:t>
                      </a:r>
                      <a:r>
                        <a:rPr lang="en-US" sz="1600">
                          <a:effectLst/>
                        </a:rPr>
                        <a:t> to 1x10</a:t>
                      </a:r>
                      <a:r>
                        <a:rPr lang="en-US" sz="1600" baseline="30000">
                          <a:effectLst/>
                        </a:rPr>
                        <a:t>-7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Silty Sand, Silty-Clayey Sand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LCC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68471321"/>
                  </a:ext>
                </a:extLst>
              </a:tr>
              <a:tr h="74947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Very low permeability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1x10</a:t>
                      </a:r>
                      <a:r>
                        <a:rPr lang="en-US" sz="1600" baseline="30000">
                          <a:effectLst/>
                        </a:rPr>
                        <a:t>-7</a:t>
                      </a:r>
                      <a:r>
                        <a:rPr lang="en-US" sz="1600">
                          <a:effectLst/>
                        </a:rPr>
                        <a:t> to 1x10</a:t>
                      </a:r>
                      <a:r>
                        <a:rPr lang="en-US" sz="1600" baseline="30000">
                          <a:effectLst/>
                        </a:rPr>
                        <a:t>-9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Fine Sandstone, Silt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LCC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46393315"/>
                  </a:ext>
                </a:extLst>
              </a:tr>
              <a:tr h="74947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Impermeable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k &lt; 1x10</a:t>
                      </a:r>
                      <a:r>
                        <a:rPr lang="en-US" sz="1600" baseline="30000">
                          <a:effectLst/>
                        </a:rPr>
                        <a:t>-9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Clay, Mudstone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Structural Concrete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486562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915270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28F100-B6C8-C341-67F2-560735E85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D04DB7D-152A-7DD8-6DA3-2C084549E1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3336" y="576739"/>
            <a:ext cx="10625328" cy="803338"/>
          </a:xfrm>
        </p:spPr>
        <p:txBody>
          <a:bodyPr>
            <a:normAutofit/>
          </a:bodyPr>
          <a:lstStyle/>
          <a:p>
            <a:pPr algn="l"/>
            <a:r>
              <a:rPr lang="en-US" sz="4000" dirty="0"/>
              <a:t>Research Objectives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8B03A0F-40C4-5BC5-6DF8-0C4498C1E0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0366" y="1756540"/>
            <a:ext cx="11128917" cy="4087368"/>
          </a:xfrm>
        </p:spPr>
        <p:txBody>
          <a:bodyPr>
            <a:normAutofit/>
          </a:bodyPr>
          <a:lstStyle/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Increase the Data for hydraulic conductivity (K) for LCC and PLCC</a:t>
            </a:r>
          </a:p>
          <a:p>
            <a:pPr marL="914400" lvl="1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Limited Exists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Evaluate specimen size effects on K</a:t>
            </a:r>
          </a:p>
          <a:p>
            <a:pPr marL="914400" lvl="1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PLCC 6”x12” specimens (prior research was done only on 3”x6” specimens)</a:t>
            </a:r>
          </a:p>
          <a:p>
            <a:pPr marL="914400" lvl="1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LCC from double ring infiltrometer (previously 3”x6” specimens) 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Study effects of foam type, density, surface treatment of specimens on K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Make initial recommendations for design and construction of PLCC and LCC systems</a:t>
            </a:r>
          </a:p>
        </p:txBody>
      </p:sp>
    </p:spTree>
    <p:extLst>
      <p:ext uri="{BB962C8B-B14F-4D97-AF65-F5344CB8AC3E}">
        <p14:creationId xmlns:p14="http://schemas.microsoft.com/office/powerpoint/2010/main" val="39558280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38CDB0-EF0D-5EA1-5DEE-ADFAF2D11F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A48E490-7B10-3890-D32B-BFA2FB450F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3336" y="576739"/>
            <a:ext cx="10625328" cy="803338"/>
          </a:xfrm>
        </p:spPr>
        <p:txBody>
          <a:bodyPr>
            <a:normAutofit/>
          </a:bodyPr>
          <a:lstStyle/>
          <a:p>
            <a:pPr algn="l"/>
            <a:r>
              <a:rPr lang="en-US" sz="4000" dirty="0"/>
              <a:t>Research Plan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5E43202E-9CF0-F12B-2ACE-5F0ACA823E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1792224"/>
            <a:ext cx="10202623" cy="4087368"/>
          </a:xfrm>
        </p:spPr>
        <p:txBody>
          <a:bodyPr>
            <a:normAutofit fontScale="92500"/>
          </a:bodyPr>
          <a:lstStyle/>
          <a:p>
            <a:pPr marL="457200" indent="-4572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Phase 1: Lab-Scale permeability test (PLCC)</a:t>
            </a:r>
          </a:p>
          <a:p>
            <a:pPr marL="457200" indent="-4572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Phase 2: Field-Scale Double-Ring Infiltrometer (Concrete Sand and LCC)</a:t>
            </a:r>
          </a:p>
          <a:p>
            <a:pPr marL="457200" indent="-4572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Phase 3: Data Reduction and Evaluations</a:t>
            </a:r>
          </a:p>
          <a:p>
            <a:pPr marL="457200" indent="-4572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Phase 4: Comparison of Results and Recommendations</a:t>
            </a:r>
          </a:p>
        </p:txBody>
      </p:sp>
    </p:spTree>
    <p:extLst>
      <p:ext uri="{BB962C8B-B14F-4D97-AF65-F5344CB8AC3E}">
        <p14:creationId xmlns:p14="http://schemas.microsoft.com/office/powerpoint/2010/main" val="3299959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50AA8F-BC51-CE92-A965-465204933F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287EE88-8445-79E3-8298-992BD4D3F3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3336" y="215266"/>
            <a:ext cx="10625328" cy="803338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dirty="0"/>
              <a:t>Laboratory Preparation of Lightweight Cellular Concrete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E6E31A-5780-3F3D-7C5A-A51BE1F90A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4" t="1627" r="3214"/>
          <a:stretch/>
        </p:blipFill>
        <p:spPr bwMode="auto">
          <a:xfrm>
            <a:off x="417575" y="1350024"/>
            <a:ext cx="11257763" cy="3993639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0CE71B-0278-9559-A547-48DD30141DBB}"/>
              </a:ext>
            </a:extLst>
          </p:cNvPr>
          <p:cNvSpPr txBox="1"/>
          <p:nvPr/>
        </p:nvSpPr>
        <p:spPr>
          <a:xfrm>
            <a:off x="294392" y="5486400"/>
            <a:ext cx="11374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Measuring Foaming Agent               Foam Generation Device              Foam and Concrete Mixing         Sample Pouring</a:t>
            </a:r>
          </a:p>
        </p:txBody>
      </p:sp>
    </p:spTree>
    <p:extLst>
      <p:ext uri="{BB962C8B-B14F-4D97-AF65-F5344CB8AC3E}">
        <p14:creationId xmlns:p14="http://schemas.microsoft.com/office/powerpoint/2010/main" val="25318965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12A8D0-9604-9A17-FC8C-7F51CEDE6E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2E49370-6353-FDAF-88DC-69271BCF3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685" y="1381676"/>
            <a:ext cx="4267479" cy="426747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602BBEE-D299-1C53-C4BB-FF7A72A63F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7075" y="337653"/>
            <a:ext cx="10625328" cy="803338"/>
          </a:xfrm>
        </p:spPr>
        <p:txBody>
          <a:bodyPr>
            <a:normAutofit/>
          </a:bodyPr>
          <a:lstStyle/>
          <a:p>
            <a:pPr algn="l"/>
            <a:r>
              <a:rPr lang="en-US" sz="4000" dirty="0"/>
              <a:t>Rigid Wall Permeameter Testing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DFDC51-632A-4FE7-A2B9-652017371983}"/>
              </a:ext>
            </a:extLst>
          </p:cNvPr>
          <p:cNvSpPr txBox="1"/>
          <p:nvPr/>
        </p:nvSpPr>
        <p:spPr>
          <a:xfrm>
            <a:off x="500430" y="5961209"/>
            <a:ext cx="4093872" cy="478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12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ASTM D2434-19. Standard Test Method for Permeability of Granular Soils (Constant Head). ASTM International.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05E417F-A481-33A2-ABCA-8CAA5F88B8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377" y="1515924"/>
            <a:ext cx="6326000" cy="437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73572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Red and Gray">
      <a:dk1>
        <a:srgbClr val="708E99"/>
      </a:dk1>
      <a:lt1>
        <a:srgbClr val="FFFFFF"/>
      </a:lt1>
      <a:dk2>
        <a:srgbClr val="708E99"/>
      </a:dk2>
      <a:lt2>
        <a:srgbClr val="E2E6E6"/>
      </a:lt2>
      <a:accent1>
        <a:srgbClr val="BE0000"/>
      </a:accent1>
      <a:accent2>
        <a:srgbClr val="A9A9A9"/>
      </a:accent2>
      <a:accent3>
        <a:srgbClr val="919191"/>
      </a:accent3>
      <a:accent4>
        <a:srgbClr val="797979"/>
      </a:accent4>
      <a:accent5>
        <a:srgbClr val="5F5F5F"/>
      </a:accent5>
      <a:accent6>
        <a:srgbClr val="424242"/>
      </a:accent6>
      <a:hlink>
        <a:srgbClr val="BE0000"/>
      </a:hlink>
      <a:folHlink>
        <a:srgbClr val="BFBF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4189</TotalTime>
  <Words>2982</Words>
  <Application>Microsoft Office PowerPoint</Application>
  <PresentationFormat>Widescreen</PresentationFormat>
  <Paragraphs>243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Aptos</vt:lpstr>
      <vt:lpstr>Arial</vt:lpstr>
      <vt:lpstr>Calibri</vt:lpstr>
      <vt:lpstr>Calibri Light</vt:lpstr>
      <vt:lpstr>Cambria Math</vt:lpstr>
      <vt:lpstr>Factoria Ultra</vt:lpstr>
      <vt:lpstr>Symbol</vt:lpstr>
      <vt:lpstr>Times New Roman</vt:lpstr>
      <vt:lpstr>1_Office Theme</vt:lpstr>
      <vt:lpstr>Office 2013 - 2022 Theme</vt:lpstr>
      <vt:lpstr>FIELD-SCALE AND LABORATORY ASSESSMENT OF PLCC &amp; LCC  Jun Ha Kim</vt:lpstr>
      <vt:lpstr>Climate Change &amp; Lightweight Materials</vt:lpstr>
      <vt:lpstr>Field Installation Lightweight Cellular Concrete (LCC)</vt:lpstr>
      <vt:lpstr> Comparison of LCC and PLCC Fabric</vt:lpstr>
      <vt:lpstr>Classification of Permeability (Various Materials)</vt:lpstr>
      <vt:lpstr>Research Objectives</vt:lpstr>
      <vt:lpstr>Research Plan</vt:lpstr>
      <vt:lpstr>Laboratory Preparation of Lightweight Cellular Concrete</vt:lpstr>
      <vt:lpstr>Rigid Wall Permeameter Testing</vt:lpstr>
      <vt:lpstr>Flexible Wall Permeameter Testing</vt:lpstr>
      <vt:lpstr>Cylinder Sample Preparation (PLCC)</vt:lpstr>
      <vt:lpstr>Double-Ring Infiltrometer Test Setup (Sand &amp; LCC)</vt:lpstr>
      <vt:lpstr>Double-Ring Infiltrometer Test Setup (Sand &amp; LCC)</vt:lpstr>
      <vt:lpstr>Concrete Sand Validation Test for DRI Test</vt:lpstr>
      <vt:lpstr>Constant-Head Test Results (PLCC)</vt:lpstr>
      <vt:lpstr>Double-Ring Infiltrometer on LCC</vt:lpstr>
      <vt:lpstr>Permeability Comparison</vt:lpstr>
      <vt:lpstr>Foam Agent Influence</vt:lpstr>
      <vt:lpstr>Surface Texture Effects</vt:lpstr>
      <vt:lpstr>Practical Applications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Dave Titensor</dc:creator>
  <cp:lastModifiedBy>Steven Bartlett</cp:lastModifiedBy>
  <cp:revision>35</cp:revision>
  <dcterms:created xsi:type="dcterms:W3CDTF">2019-01-03T16:39:32Z</dcterms:created>
  <dcterms:modified xsi:type="dcterms:W3CDTF">2025-05-02T20:23:18Z</dcterms:modified>
</cp:coreProperties>
</file>