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2" r:id="rId1"/>
  </p:sldMasterIdLst>
  <p:notesMasterIdLst>
    <p:notesMasterId r:id="rId39"/>
  </p:notesMasterIdLst>
  <p:handoutMasterIdLst>
    <p:handoutMasterId r:id="rId40"/>
  </p:handoutMasterIdLst>
  <p:sldIdLst>
    <p:sldId id="633" r:id="rId2"/>
    <p:sldId id="692" r:id="rId3"/>
    <p:sldId id="650" r:id="rId4"/>
    <p:sldId id="670" r:id="rId5"/>
    <p:sldId id="634" r:id="rId6"/>
    <p:sldId id="658" r:id="rId7"/>
    <p:sldId id="702" r:id="rId8"/>
    <p:sldId id="675" r:id="rId9"/>
    <p:sldId id="680" r:id="rId10"/>
    <p:sldId id="684" r:id="rId11"/>
    <p:sldId id="653" r:id="rId12"/>
    <p:sldId id="668" r:id="rId13"/>
    <p:sldId id="685" r:id="rId14"/>
    <p:sldId id="686" r:id="rId15"/>
    <p:sldId id="677" r:id="rId16"/>
    <p:sldId id="679" r:id="rId17"/>
    <p:sldId id="661" r:id="rId18"/>
    <p:sldId id="678" r:id="rId19"/>
    <p:sldId id="647" r:id="rId20"/>
    <p:sldId id="663" r:id="rId21"/>
    <p:sldId id="664" r:id="rId22"/>
    <p:sldId id="681" r:id="rId23"/>
    <p:sldId id="693" r:id="rId24"/>
    <p:sldId id="694" r:id="rId25"/>
    <p:sldId id="695" r:id="rId26"/>
    <p:sldId id="696" r:id="rId27"/>
    <p:sldId id="697" r:id="rId28"/>
    <p:sldId id="698" r:id="rId29"/>
    <p:sldId id="699" r:id="rId30"/>
    <p:sldId id="700" r:id="rId31"/>
    <p:sldId id="701" r:id="rId32"/>
    <p:sldId id="688" r:id="rId33"/>
    <p:sldId id="689" r:id="rId34"/>
    <p:sldId id="690" r:id="rId35"/>
    <p:sldId id="691" r:id="rId36"/>
    <p:sldId id="687" r:id="rId37"/>
    <p:sldId id="674" r:id="rId3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16" autoAdjust="0"/>
    <p:restoredTop sz="88575" autoAdjust="0"/>
  </p:normalViewPr>
  <p:slideViewPr>
    <p:cSldViewPr>
      <p:cViewPr varScale="1">
        <p:scale>
          <a:sx n="112" d="100"/>
          <a:sy n="112" d="100"/>
        </p:scale>
        <p:origin x="2010" y="114"/>
      </p:cViewPr>
      <p:guideLst>
        <p:guide orient="horz" pos="2160"/>
        <p:guide pos="2880"/>
      </p:guideLst>
    </p:cSldViewPr>
  </p:slideViewPr>
  <p:outlineViewPr>
    <p:cViewPr>
      <p:scale>
        <a:sx n="33" d="100"/>
        <a:sy n="33" d="100"/>
      </p:scale>
      <p:origin x="0" y="11310"/>
    </p:cViewPr>
  </p:outlineViewPr>
  <p:notesTextViewPr>
    <p:cViewPr>
      <p:scale>
        <a:sx n="3" d="2"/>
        <a:sy n="3" d="2"/>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1" cy="480227"/>
          </a:xfrm>
          <a:prstGeom prst="rect">
            <a:avLst/>
          </a:prstGeom>
        </p:spPr>
        <p:txBody>
          <a:bodyPr vert="horz" lIns="97051" tIns="48526" rIns="97051" bIns="48526" rtlCol="0"/>
          <a:lstStyle>
            <a:lvl1pPr algn="l">
              <a:defRPr sz="1200"/>
            </a:lvl1pPr>
          </a:lstStyle>
          <a:p>
            <a:endParaRPr lang="en-US"/>
          </a:p>
        </p:txBody>
      </p:sp>
      <p:sp>
        <p:nvSpPr>
          <p:cNvPr id="3" name="Date Placeholder 2"/>
          <p:cNvSpPr>
            <a:spLocks noGrp="1"/>
          </p:cNvSpPr>
          <p:nvPr>
            <p:ph type="dt" sz="quarter" idx="1"/>
          </p:nvPr>
        </p:nvSpPr>
        <p:spPr>
          <a:xfrm>
            <a:off x="4143588" y="1"/>
            <a:ext cx="3169921" cy="480227"/>
          </a:xfrm>
          <a:prstGeom prst="rect">
            <a:avLst/>
          </a:prstGeom>
        </p:spPr>
        <p:txBody>
          <a:bodyPr vert="horz" lIns="97051" tIns="48526" rIns="97051" bIns="48526" rtlCol="0"/>
          <a:lstStyle>
            <a:lvl1pPr algn="r">
              <a:defRPr sz="1200"/>
            </a:lvl1pPr>
          </a:lstStyle>
          <a:p>
            <a:fld id="{8646AABB-8E8B-4EA9-BFAE-AAFA0C5A2E16}" type="datetimeFigureOut">
              <a:rPr lang="en-US" smtClean="0"/>
              <a:pPr/>
              <a:t>5/2/2022</a:t>
            </a:fld>
            <a:endParaRPr lang="en-US"/>
          </a:p>
        </p:txBody>
      </p:sp>
      <p:sp>
        <p:nvSpPr>
          <p:cNvPr id="4" name="Footer Placeholder 3"/>
          <p:cNvSpPr>
            <a:spLocks noGrp="1"/>
          </p:cNvSpPr>
          <p:nvPr>
            <p:ph type="ftr" sz="quarter" idx="2"/>
          </p:nvPr>
        </p:nvSpPr>
        <p:spPr>
          <a:xfrm>
            <a:off x="1" y="9119295"/>
            <a:ext cx="3169921" cy="480227"/>
          </a:xfrm>
          <a:prstGeom prst="rect">
            <a:avLst/>
          </a:prstGeom>
        </p:spPr>
        <p:txBody>
          <a:bodyPr vert="horz" lIns="97051" tIns="48526" rIns="97051" bIns="48526"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295"/>
            <a:ext cx="3169921" cy="480227"/>
          </a:xfrm>
          <a:prstGeom prst="rect">
            <a:avLst/>
          </a:prstGeom>
        </p:spPr>
        <p:txBody>
          <a:bodyPr vert="horz" lIns="97051" tIns="48526" rIns="97051" bIns="48526" rtlCol="0" anchor="b"/>
          <a:lstStyle>
            <a:lvl1pPr algn="r">
              <a:defRPr sz="1200"/>
            </a:lvl1pPr>
          </a:lstStyle>
          <a:p>
            <a:fld id="{37636AC4-E855-4A01-B700-D08CE4DFACA1}" type="slidenum">
              <a:rPr lang="en-US" smtClean="0"/>
              <a:pPr/>
              <a:t>‹#›</a:t>
            </a:fld>
            <a:endParaRPr lang="en-US"/>
          </a:p>
        </p:txBody>
      </p:sp>
    </p:spTree>
    <p:extLst>
      <p:ext uri="{BB962C8B-B14F-4D97-AF65-F5344CB8AC3E}">
        <p14:creationId xmlns:p14="http://schemas.microsoft.com/office/powerpoint/2010/main" val="405752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1" cy="480060"/>
          </a:xfrm>
          <a:prstGeom prst="rect">
            <a:avLst/>
          </a:prstGeom>
        </p:spPr>
        <p:txBody>
          <a:bodyPr vert="horz" lIns="97051" tIns="48526" rIns="97051" bIns="48526" rtlCol="0"/>
          <a:lstStyle>
            <a:lvl1pPr algn="l">
              <a:defRPr sz="1200"/>
            </a:lvl1pPr>
          </a:lstStyle>
          <a:p>
            <a:endParaRPr lang="en-US"/>
          </a:p>
        </p:txBody>
      </p:sp>
      <p:sp>
        <p:nvSpPr>
          <p:cNvPr id="3" name="Date Placeholder 2"/>
          <p:cNvSpPr>
            <a:spLocks noGrp="1"/>
          </p:cNvSpPr>
          <p:nvPr>
            <p:ph type="dt" idx="1"/>
          </p:nvPr>
        </p:nvSpPr>
        <p:spPr>
          <a:xfrm>
            <a:off x="4143588" y="2"/>
            <a:ext cx="3169921" cy="480060"/>
          </a:xfrm>
          <a:prstGeom prst="rect">
            <a:avLst/>
          </a:prstGeom>
        </p:spPr>
        <p:txBody>
          <a:bodyPr vert="horz" lIns="97051" tIns="48526" rIns="97051" bIns="48526" rtlCol="0"/>
          <a:lstStyle>
            <a:lvl1pPr algn="r">
              <a:defRPr sz="1200"/>
            </a:lvl1pPr>
          </a:lstStyle>
          <a:p>
            <a:fld id="{30C1BF52-5710-46FB-ADE8-2AA503187F46}" type="datetimeFigureOut">
              <a:rPr lang="en-US" smtClean="0"/>
              <a:pPr/>
              <a:t>5/2/2022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051" tIns="48526" rIns="97051" bIns="48526" rtlCol="0" anchor="ctr"/>
          <a:lstStyle/>
          <a:p>
            <a:endParaRPr lang="en-US"/>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97051" tIns="48526" rIns="97051" bIns="485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3"/>
            <a:ext cx="3169921" cy="480060"/>
          </a:xfrm>
          <a:prstGeom prst="rect">
            <a:avLst/>
          </a:prstGeom>
        </p:spPr>
        <p:txBody>
          <a:bodyPr vert="horz" lIns="97051" tIns="48526" rIns="97051" bIns="48526"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3"/>
            <a:ext cx="3169921" cy="480060"/>
          </a:xfrm>
          <a:prstGeom prst="rect">
            <a:avLst/>
          </a:prstGeom>
        </p:spPr>
        <p:txBody>
          <a:bodyPr vert="horz" lIns="97051" tIns="48526" rIns="97051" bIns="48526" rtlCol="0" anchor="b"/>
          <a:lstStyle>
            <a:lvl1pPr algn="r">
              <a:defRPr sz="1200"/>
            </a:lvl1pPr>
          </a:lstStyle>
          <a:p>
            <a:fld id="{0BD4C0F7-CDE6-4DC9-9ED9-A81E1869AF89}" type="slidenum">
              <a:rPr lang="en-US" smtClean="0"/>
              <a:pPr/>
              <a:t>‹#›</a:t>
            </a:fld>
            <a:endParaRPr lang="en-US"/>
          </a:p>
        </p:txBody>
      </p:sp>
    </p:spTree>
    <p:extLst>
      <p:ext uri="{BB962C8B-B14F-4D97-AF65-F5344CB8AC3E}">
        <p14:creationId xmlns:p14="http://schemas.microsoft.com/office/powerpoint/2010/main" val="161496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4C0F7-CDE6-4DC9-9ED9-A81E1869AF89}" type="slidenum">
              <a:rPr lang="en-US" smtClean="0"/>
              <a:pPr/>
              <a:t>1</a:t>
            </a:fld>
            <a:endParaRPr lang="en-US"/>
          </a:p>
        </p:txBody>
      </p:sp>
    </p:spTree>
    <p:extLst>
      <p:ext uri="{BB962C8B-B14F-4D97-AF65-F5344CB8AC3E}">
        <p14:creationId xmlns:p14="http://schemas.microsoft.com/office/powerpoint/2010/main" val="219945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10</a:t>
            </a:fld>
            <a:endParaRPr lang="en-US"/>
          </a:p>
        </p:txBody>
      </p:sp>
    </p:spTree>
    <p:extLst>
      <p:ext uri="{BB962C8B-B14F-4D97-AF65-F5344CB8AC3E}">
        <p14:creationId xmlns:p14="http://schemas.microsoft.com/office/powerpoint/2010/main" val="18955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11</a:t>
            </a:fld>
            <a:endParaRPr lang="en-US"/>
          </a:p>
        </p:txBody>
      </p:sp>
    </p:spTree>
    <p:extLst>
      <p:ext uri="{BB962C8B-B14F-4D97-AF65-F5344CB8AC3E}">
        <p14:creationId xmlns:p14="http://schemas.microsoft.com/office/powerpoint/2010/main" val="2245372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12</a:t>
            </a:fld>
            <a:endParaRPr lang="en-US"/>
          </a:p>
        </p:txBody>
      </p:sp>
    </p:spTree>
    <p:extLst>
      <p:ext uri="{BB962C8B-B14F-4D97-AF65-F5344CB8AC3E}">
        <p14:creationId xmlns:p14="http://schemas.microsoft.com/office/powerpoint/2010/main" val="156564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13</a:t>
            </a:fld>
            <a:endParaRPr lang="en-US"/>
          </a:p>
        </p:txBody>
      </p:sp>
    </p:spTree>
    <p:extLst>
      <p:ext uri="{BB962C8B-B14F-4D97-AF65-F5344CB8AC3E}">
        <p14:creationId xmlns:p14="http://schemas.microsoft.com/office/powerpoint/2010/main" val="209212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14</a:t>
            </a:fld>
            <a:endParaRPr lang="en-US"/>
          </a:p>
        </p:txBody>
      </p:sp>
    </p:spTree>
    <p:extLst>
      <p:ext uri="{BB962C8B-B14F-4D97-AF65-F5344CB8AC3E}">
        <p14:creationId xmlns:p14="http://schemas.microsoft.com/office/powerpoint/2010/main" val="721750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15</a:t>
            </a:fld>
            <a:endParaRPr lang="en-US"/>
          </a:p>
        </p:txBody>
      </p:sp>
    </p:spTree>
    <p:extLst>
      <p:ext uri="{BB962C8B-B14F-4D97-AF65-F5344CB8AC3E}">
        <p14:creationId xmlns:p14="http://schemas.microsoft.com/office/powerpoint/2010/main" val="90398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16</a:t>
            </a:fld>
            <a:endParaRPr lang="en-US"/>
          </a:p>
        </p:txBody>
      </p:sp>
    </p:spTree>
    <p:extLst>
      <p:ext uri="{BB962C8B-B14F-4D97-AF65-F5344CB8AC3E}">
        <p14:creationId xmlns:p14="http://schemas.microsoft.com/office/powerpoint/2010/main" val="56991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17</a:t>
            </a:fld>
            <a:endParaRPr lang="en-US"/>
          </a:p>
        </p:txBody>
      </p:sp>
    </p:spTree>
    <p:extLst>
      <p:ext uri="{BB962C8B-B14F-4D97-AF65-F5344CB8AC3E}">
        <p14:creationId xmlns:p14="http://schemas.microsoft.com/office/powerpoint/2010/main" val="4151733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18</a:t>
            </a:fld>
            <a:endParaRPr lang="en-US"/>
          </a:p>
        </p:txBody>
      </p:sp>
    </p:spTree>
    <p:extLst>
      <p:ext uri="{BB962C8B-B14F-4D97-AF65-F5344CB8AC3E}">
        <p14:creationId xmlns:p14="http://schemas.microsoft.com/office/powerpoint/2010/main" val="2362290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19</a:t>
            </a:fld>
            <a:endParaRPr lang="en-US"/>
          </a:p>
        </p:txBody>
      </p:sp>
    </p:spTree>
    <p:extLst>
      <p:ext uri="{BB962C8B-B14F-4D97-AF65-F5344CB8AC3E}">
        <p14:creationId xmlns:p14="http://schemas.microsoft.com/office/powerpoint/2010/main" val="76834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a:t>
            </a:fld>
            <a:endParaRPr lang="en-US"/>
          </a:p>
        </p:txBody>
      </p:sp>
    </p:spTree>
    <p:extLst>
      <p:ext uri="{BB962C8B-B14F-4D97-AF65-F5344CB8AC3E}">
        <p14:creationId xmlns:p14="http://schemas.microsoft.com/office/powerpoint/2010/main" val="25195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20</a:t>
            </a:fld>
            <a:endParaRPr lang="en-US"/>
          </a:p>
        </p:txBody>
      </p:sp>
    </p:spTree>
    <p:extLst>
      <p:ext uri="{BB962C8B-B14F-4D97-AF65-F5344CB8AC3E}">
        <p14:creationId xmlns:p14="http://schemas.microsoft.com/office/powerpoint/2010/main" val="1819334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21</a:t>
            </a:fld>
            <a:endParaRPr lang="en-US"/>
          </a:p>
        </p:txBody>
      </p:sp>
    </p:spTree>
    <p:extLst>
      <p:ext uri="{BB962C8B-B14F-4D97-AF65-F5344CB8AC3E}">
        <p14:creationId xmlns:p14="http://schemas.microsoft.com/office/powerpoint/2010/main" val="764010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22</a:t>
            </a:fld>
            <a:endParaRPr lang="en-US"/>
          </a:p>
        </p:txBody>
      </p:sp>
    </p:spTree>
    <p:extLst>
      <p:ext uri="{BB962C8B-B14F-4D97-AF65-F5344CB8AC3E}">
        <p14:creationId xmlns:p14="http://schemas.microsoft.com/office/powerpoint/2010/main" val="260045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23</a:t>
            </a:fld>
            <a:endParaRPr lang="en-US"/>
          </a:p>
        </p:txBody>
      </p:sp>
    </p:spTree>
    <p:extLst>
      <p:ext uri="{BB962C8B-B14F-4D97-AF65-F5344CB8AC3E}">
        <p14:creationId xmlns:p14="http://schemas.microsoft.com/office/powerpoint/2010/main" val="488937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24</a:t>
            </a:fld>
            <a:endParaRPr lang="en-US"/>
          </a:p>
        </p:txBody>
      </p:sp>
    </p:spTree>
    <p:extLst>
      <p:ext uri="{BB962C8B-B14F-4D97-AF65-F5344CB8AC3E}">
        <p14:creationId xmlns:p14="http://schemas.microsoft.com/office/powerpoint/2010/main" val="3525913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25</a:t>
            </a:fld>
            <a:endParaRPr lang="en-US"/>
          </a:p>
        </p:txBody>
      </p:sp>
    </p:spTree>
    <p:extLst>
      <p:ext uri="{BB962C8B-B14F-4D97-AF65-F5344CB8AC3E}">
        <p14:creationId xmlns:p14="http://schemas.microsoft.com/office/powerpoint/2010/main" val="861215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26</a:t>
            </a:fld>
            <a:endParaRPr lang="en-US"/>
          </a:p>
        </p:txBody>
      </p:sp>
    </p:spTree>
    <p:extLst>
      <p:ext uri="{BB962C8B-B14F-4D97-AF65-F5344CB8AC3E}">
        <p14:creationId xmlns:p14="http://schemas.microsoft.com/office/powerpoint/2010/main" val="3175610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27</a:t>
            </a:fld>
            <a:endParaRPr lang="en-US"/>
          </a:p>
        </p:txBody>
      </p:sp>
    </p:spTree>
    <p:extLst>
      <p:ext uri="{BB962C8B-B14F-4D97-AF65-F5344CB8AC3E}">
        <p14:creationId xmlns:p14="http://schemas.microsoft.com/office/powerpoint/2010/main" val="95812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28</a:t>
            </a:fld>
            <a:endParaRPr lang="en-US"/>
          </a:p>
        </p:txBody>
      </p:sp>
    </p:spTree>
    <p:extLst>
      <p:ext uri="{BB962C8B-B14F-4D97-AF65-F5344CB8AC3E}">
        <p14:creationId xmlns:p14="http://schemas.microsoft.com/office/powerpoint/2010/main" val="247163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29</a:t>
            </a:fld>
            <a:endParaRPr lang="en-US"/>
          </a:p>
        </p:txBody>
      </p:sp>
    </p:spTree>
    <p:extLst>
      <p:ext uri="{BB962C8B-B14F-4D97-AF65-F5344CB8AC3E}">
        <p14:creationId xmlns:p14="http://schemas.microsoft.com/office/powerpoint/2010/main" val="275244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a:t>
            </a:fld>
            <a:endParaRPr lang="en-US"/>
          </a:p>
        </p:txBody>
      </p:sp>
    </p:spTree>
    <p:extLst>
      <p:ext uri="{BB962C8B-B14F-4D97-AF65-F5344CB8AC3E}">
        <p14:creationId xmlns:p14="http://schemas.microsoft.com/office/powerpoint/2010/main" val="796397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30</a:t>
            </a:fld>
            <a:endParaRPr lang="en-US"/>
          </a:p>
        </p:txBody>
      </p:sp>
    </p:spTree>
    <p:extLst>
      <p:ext uri="{BB962C8B-B14F-4D97-AF65-F5344CB8AC3E}">
        <p14:creationId xmlns:p14="http://schemas.microsoft.com/office/powerpoint/2010/main" val="338304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31</a:t>
            </a:fld>
            <a:endParaRPr lang="en-US"/>
          </a:p>
        </p:txBody>
      </p:sp>
    </p:spTree>
    <p:extLst>
      <p:ext uri="{BB962C8B-B14F-4D97-AF65-F5344CB8AC3E}">
        <p14:creationId xmlns:p14="http://schemas.microsoft.com/office/powerpoint/2010/main" val="3905144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32</a:t>
            </a:fld>
            <a:endParaRPr lang="en-US"/>
          </a:p>
        </p:txBody>
      </p:sp>
    </p:spTree>
    <p:extLst>
      <p:ext uri="{BB962C8B-B14F-4D97-AF65-F5344CB8AC3E}">
        <p14:creationId xmlns:p14="http://schemas.microsoft.com/office/powerpoint/2010/main" val="3250404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33</a:t>
            </a:fld>
            <a:endParaRPr lang="en-US"/>
          </a:p>
        </p:txBody>
      </p:sp>
    </p:spTree>
    <p:extLst>
      <p:ext uri="{BB962C8B-B14F-4D97-AF65-F5344CB8AC3E}">
        <p14:creationId xmlns:p14="http://schemas.microsoft.com/office/powerpoint/2010/main" val="2701577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34</a:t>
            </a:fld>
            <a:endParaRPr lang="en-US"/>
          </a:p>
        </p:txBody>
      </p:sp>
    </p:spTree>
    <p:extLst>
      <p:ext uri="{BB962C8B-B14F-4D97-AF65-F5344CB8AC3E}">
        <p14:creationId xmlns:p14="http://schemas.microsoft.com/office/powerpoint/2010/main" val="249335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35</a:t>
            </a:fld>
            <a:endParaRPr lang="en-US"/>
          </a:p>
        </p:txBody>
      </p:sp>
    </p:spTree>
    <p:extLst>
      <p:ext uri="{BB962C8B-B14F-4D97-AF65-F5344CB8AC3E}">
        <p14:creationId xmlns:p14="http://schemas.microsoft.com/office/powerpoint/2010/main" val="689230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36</a:t>
            </a:fld>
            <a:endParaRPr lang="en-US"/>
          </a:p>
        </p:txBody>
      </p:sp>
    </p:spTree>
    <p:extLst>
      <p:ext uri="{BB962C8B-B14F-4D97-AF65-F5344CB8AC3E}">
        <p14:creationId xmlns:p14="http://schemas.microsoft.com/office/powerpoint/2010/main" val="53453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37</a:t>
            </a:fld>
            <a:endParaRPr lang="en-US"/>
          </a:p>
        </p:txBody>
      </p:sp>
    </p:spTree>
    <p:extLst>
      <p:ext uri="{BB962C8B-B14F-4D97-AF65-F5344CB8AC3E}">
        <p14:creationId xmlns:p14="http://schemas.microsoft.com/office/powerpoint/2010/main" val="241086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4</a:t>
            </a:fld>
            <a:endParaRPr lang="en-US"/>
          </a:p>
        </p:txBody>
      </p:sp>
    </p:spTree>
    <p:extLst>
      <p:ext uri="{BB962C8B-B14F-4D97-AF65-F5344CB8AC3E}">
        <p14:creationId xmlns:p14="http://schemas.microsoft.com/office/powerpoint/2010/main" val="231808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5</a:t>
            </a:fld>
            <a:endParaRPr lang="en-US"/>
          </a:p>
        </p:txBody>
      </p:sp>
    </p:spTree>
    <p:extLst>
      <p:ext uri="{BB962C8B-B14F-4D97-AF65-F5344CB8AC3E}">
        <p14:creationId xmlns:p14="http://schemas.microsoft.com/office/powerpoint/2010/main" val="171884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6</a:t>
            </a:fld>
            <a:endParaRPr lang="en-US"/>
          </a:p>
        </p:txBody>
      </p:sp>
    </p:spTree>
    <p:extLst>
      <p:ext uri="{BB962C8B-B14F-4D97-AF65-F5344CB8AC3E}">
        <p14:creationId xmlns:p14="http://schemas.microsoft.com/office/powerpoint/2010/main" val="26252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7</a:t>
            </a:fld>
            <a:endParaRPr lang="en-US"/>
          </a:p>
        </p:txBody>
      </p:sp>
    </p:spTree>
    <p:extLst>
      <p:ext uri="{BB962C8B-B14F-4D97-AF65-F5344CB8AC3E}">
        <p14:creationId xmlns:p14="http://schemas.microsoft.com/office/powerpoint/2010/main" val="221041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8</a:t>
            </a:fld>
            <a:endParaRPr lang="en-US"/>
          </a:p>
        </p:txBody>
      </p:sp>
    </p:spTree>
    <p:extLst>
      <p:ext uri="{BB962C8B-B14F-4D97-AF65-F5344CB8AC3E}">
        <p14:creationId xmlns:p14="http://schemas.microsoft.com/office/powerpoint/2010/main" val="421924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4C0F7-CDE6-4DC9-9ED9-A81E1869AF89}" type="slidenum">
              <a:rPr lang="en-US" smtClean="0"/>
              <a:pPr/>
              <a:t>9</a:t>
            </a:fld>
            <a:endParaRPr lang="en-US"/>
          </a:p>
        </p:txBody>
      </p:sp>
    </p:spTree>
    <p:extLst>
      <p:ext uri="{BB962C8B-B14F-4D97-AF65-F5344CB8AC3E}">
        <p14:creationId xmlns:p14="http://schemas.microsoft.com/office/powerpoint/2010/main" val="53319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210511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207267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87BFD86-3990-4ADC-94F7-8D4C0E7E7110}"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64974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971CAB8-887F-4854-9100-D1E7940F6027}"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2986937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971CAB8-887F-4854-9100-D1E7940F6027}"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87BFD86-3990-4ADC-94F7-8D4C0E7E7110}"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639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971CAB8-887F-4854-9100-D1E7940F6027}"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2171014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2899520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378827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328246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1CAB8-887F-4854-9100-D1E7940F6027}"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96330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71CAB8-887F-4854-9100-D1E7940F6027}"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145481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71CAB8-887F-4854-9100-D1E7940F6027}" type="datetimeFigureOut">
              <a:rPr lang="en-US" smtClean="0"/>
              <a:pPr/>
              <a:t>5/2/2022</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346916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71CAB8-887F-4854-9100-D1E7940F6027}" type="datetimeFigureOut">
              <a:rPr lang="en-US" smtClean="0"/>
              <a:pPr/>
              <a:t>5/2/2022</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71268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1CAB8-887F-4854-9100-D1E7940F6027}" type="datetimeFigureOut">
              <a:rPr lang="en-US" smtClean="0"/>
              <a:pPr/>
              <a:t>5/2/2022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367334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71CAB8-887F-4854-9100-D1E7940F6027}"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268907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71CAB8-887F-4854-9100-D1E7940F6027}"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87BFD86-3990-4ADC-94F7-8D4C0E7E7110}" type="slidenum">
              <a:rPr lang="en-US" smtClean="0"/>
              <a:pPr/>
              <a:t>‹#›</a:t>
            </a:fld>
            <a:endParaRPr lang="en-US"/>
          </a:p>
        </p:txBody>
      </p:sp>
    </p:spTree>
    <p:extLst>
      <p:ext uri="{BB962C8B-B14F-4D97-AF65-F5344CB8AC3E}">
        <p14:creationId xmlns:p14="http://schemas.microsoft.com/office/powerpoint/2010/main" val="33374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971CAB8-887F-4854-9100-D1E7940F6027}" type="datetimeFigureOut">
              <a:rPr lang="en-US" smtClean="0"/>
              <a:pPr/>
              <a:t>5/2/2022</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587BFD86-3990-4ADC-94F7-8D4C0E7E7110}" type="slidenum">
              <a:rPr lang="en-US" smtClean="0"/>
              <a:pPr/>
              <a:t>‹#›</a:t>
            </a:fld>
            <a:endParaRPr lang="en-US"/>
          </a:p>
        </p:txBody>
      </p:sp>
    </p:spTree>
    <p:extLst>
      <p:ext uri="{BB962C8B-B14F-4D97-AF65-F5344CB8AC3E}">
        <p14:creationId xmlns:p14="http://schemas.microsoft.com/office/powerpoint/2010/main" val="92489220"/>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77" r:id="rId15"/>
    <p:sldLayoutId id="214748427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news.stanford.edu/press-releases/2019/04/22/climate-change-wnomic-inequality/"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iS_111GVbu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2HJcaNQnCJ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F75ZKE6ha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T7MfWAuU4d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7unlPvNxLLA" TargetMode="External"/><Relationship Id="rId3" Type="http://schemas.openxmlformats.org/officeDocument/2006/relationships/notesSlide" Target="../notesSlides/notesSlide20.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7unlPvNxLLA" TargetMode="External"/><Relationship Id="rId6" Type="http://schemas.openxmlformats.org/officeDocument/2006/relationships/image" Target="../media/image3.png"/><Relationship Id="rId5" Type="http://schemas.openxmlformats.org/officeDocument/2006/relationships/hyperlink" Target="https://en.wikipedia.org/wiki/Hurricane_Katrina"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4DyqTN0Lld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s://aida-americas.org/en/blog/5-ways-our-governments-can-confront-climate-chang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s://aida-americas.org/en/blog/5-ways-our-governments-can-confront-climate-chang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s://aida-americas.org/en/blog/5-ways-our-governments-can-confront-climate-change" TargetMode="Externa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hyperlink" Target="https://aida-americas.org/en/blog/5-ways-our-governments-can-confront-climate-chan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portals.iucn.org/library/sites/library/files/documents/PAG-024.pdf" TargetMode="External"/><Relationship Id="rId5" Type="http://schemas.openxmlformats.org/officeDocument/2006/relationships/image" Target="../media/image53.emf"/><Relationship Id="rId4" Type="http://schemas.openxmlformats.org/officeDocument/2006/relationships/hyperlink" Target="https://aida-americas.org/en/blog/5-ways-our-governments-can-confront-climate-chang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nrdc.org/stories/how-you-can-stop-global-warm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civil.utah.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93817" y="640594"/>
            <a:ext cx="6981242" cy="1209019"/>
          </a:xfrm>
        </p:spPr>
        <p:txBody>
          <a:bodyPr>
            <a:normAutofit fontScale="90000"/>
          </a:bodyPr>
          <a:lstStyle/>
          <a:p>
            <a:pPr algn="ctr" eaLnBrk="1" hangingPunct="1"/>
            <a:r>
              <a:rPr lang="en-US" sz="2800" dirty="0"/>
              <a:t>Learning to Ask the Right Questions – Global Warming Impacts to Infrastructure</a:t>
            </a:r>
            <a:br>
              <a:rPr lang="en-US" sz="2800" b="1" dirty="0"/>
            </a:br>
            <a:br>
              <a:rPr lang="en-US" sz="2800" dirty="0"/>
            </a:br>
            <a:endParaRPr lang="en-US" sz="2800" dirty="0"/>
          </a:p>
        </p:txBody>
      </p:sp>
      <p:grpSp>
        <p:nvGrpSpPr>
          <p:cNvPr id="2" name="Group 1">
            <a:extLst>
              <a:ext uri="{FF2B5EF4-FFF2-40B4-BE49-F238E27FC236}">
                <a16:creationId xmlns:a16="http://schemas.microsoft.com/office/drawing/2014/main" id="{0BAF0523-6880-420A-B569-5CE4E85B470E}"/>
              </a:ext>
            </a:extLst>
          </p:cNvPr>
          <p:cNvGrpSpPr/>
          <p:nvPr/>
        </p:nvGrpSpPr>
        <p:grpSpPr>
          <a:xfrm>
            <a:off x="1593817" y="1752600"/>
            <a:ext cx="6981242" cy="4464806"/>
            <a:chOff x="1145818" y="2156723"/>
            <a:chExt cx="6981242" cy="4369646"/>
          </a:xfrm>
        </p:grpSpPr>
        <p:pic>
          <p:nvPicPr>
            <p:cNvPr id="6" name="Picture 5">
              <a:extLst>
                <a:ext uri="{FF2B5EF4-FFF2-40B4-BE49-F238E27FC236}">
                  <a16:creationId xmlns:a16="http://schemas.microsoft.com/office/drawing/2014/main" id="{46845622-1EAA-4EFF-8D20-5C94FF707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156723"/>
              <a:ext cx="6072479" cy="1152591"/>
            </a:xfrm>
            <a:prstGeom prst="rect">
              <a:avLst/>
            </a:prstGeom>
            <a:gradFill>
              <a:gsLst>
                <a:gs pos="57000">
                  <a:srgbClr val="D7C5BF">
                    <a:alpha val="32000"/>
                  </a:srgbClr>
                </a:gs>
                <a:gs pos="85000">
                  <a:srgbClr val="B67272"/>
                </a:gs>
              </a:gsLst>
              <a:lin ang="5400000" scaled="0"/>
            </a:gradFill>
            <a:effectLst>
              <a:outerShdw dir="5400000" algn="ctr" rotWithShape="0">
                <a:schemeClr val="tx1">
                  <a:lumMod val="85000"/>
                  <a:alpha val="61000"/>
                </a:schemeClr>
              </a:outerShdw>
              <a:reflection blurRad="6350" stA="46000" endPos="55000" dir="5400000" sy="-100000" algn="bl" rotWithShape="0"/>
            </a:effectLst>
          </p:spPr>
        </p:pic>
        <p:sp>
          <p:nvSpPr>
            <p:cNvPr id="7" name="Rectangle 6">
              <a:extLst>
                <a:ext uri="{FF2B5EF4-FFF2-40B4-BE49-F238E27FC236}">
                  <a16:creationId xmlns:a16="http://schemas.microsoft.com/office/drawing/2014/main" id="{5D353F0F-E3EB-4CAA-B890-325706CF9C26}"/>
                </a:ext>
              </a:extLst>
            </p:cNvPr>
            <p:cNvSpPr/>
            <p:nvPr/>
          </p:nvSpPr>
          <p:spPr>
            <a:xfrm>
              <a:off x="1145818" y="2284165"/>
              <a:ext cx="6981242" cy="4242204"/>
            </a:xfrm>
            <a:prstGeom prst="rect">
              <a:avLst/>
            </a:prstGeom>
            <a:noFill/>
            <a:effectLst>
              <a:outerShdw blurRad="50800" dist="38100" dir="5400000" algn="t" rotWithShape="0">
                <a:prstClr val="black">
                  <a:alpha val="40000"/>
                </a:prstClr>
              </a:outerShdw>
            </a:effectLst>
          </p:spPr>
          <p:txBody>
            <a:bodyPr wrap="none" lIns="91440" tIns="45720" rIns="91440" bIns="45720">
              <a:prstTxWarp prst="textArchUp">
                <a:avLst/>
              </a:prstTxWarp>
              <a:spAutoFit/>
            </a:bodyPr>
            <a:lstStyle/>
            <a:p>
              <a:pPr algn="ctr"/>
              <a:r>
                <a:rPr lang="en-US" sz="2800" b="1" cap="none" spc="300" dirty="0">
                  <a:ln w="6600">
                    <a:solidFill>
                      <a:schemeClr val="bg1"/>
                    </a:solidFill>
                    <a:prstDash val="solid"/>
                  </a:ln>
                  <a:solidFill>
                    <a:srgbClr val="CC0000"/>
                  </a:solidFill>
                  <a:effectLst>
                    <a:outerShdw dist="38100" dir="2700000" algn="tl" rotWithShape="0">
                      <a:schemeClr val="tx1"/>
                    </a:outerShdw>
                  </a:effectLst>
                </a:rPr>
                <a:t>Smart &amp;</a:t>
              </a:r>
              <a:r>
                <a:rPr lang="en-US" sz="2800" b="1" spc="300" dirty="0">
                  <a:ln w="6600">
                    <a:solidFill>
                      <a:schemeClr val="bg1"/>
                    </a:solidFill>
                    <a:prstDash val="solid"/>
                  </a:ln>
                  <a:solidFill>
                    <a:srgbClr val="CC0000"/>
                  </a:solidFill>
                  <a:effectLst>
                    <a:outerShdw dist="38100" dir="2700000" algn="tl" rotWithShape="0">
                      <a:schemeClr val="tx1"/>
                    </a:outerShdw>
                  </a:effectLst>
                </a:rPr>
                <a:t>Sustainable Communities</a:t>
              </a:r>
              <a:endParaRPr lang="en-US" sz="2800" b="1" cap="none" spc="300" dirty="0">
                <a:ln w="6600">
                  <a:solidFill>
                    <a:schemeClr val="tx1"/>
                  </a:solidFill>
                  <a:prstDash val="solid"/>
                </a:ln>
                <a:solidFill>
                  <a:srgbClr val="CC0000"/>
                </a:solidFill>
                <a:effectLst>
                  <a:outerShdw dist="38100" dir="2700000" algn="tl" rotWithShape="0">
                    <a:schemeClr val="tx1"/>
                  </a:outerShdw>
                </a:effectLst>
              </a:endParaRPr>
            </a:p>
          </p:txBody>
        </p:sp>
        <p:pic>
          <p:nvPicPr>
            <p:cNvPr id="8" name="Picture 7">
              <a:extLst>
                <a:ext uri="{FF2B5EF4-FFF2-40B4-BE49-F238E27FC236}">
                  <a16:creationId xmlns:a16="http://schemas.microsoft.com/office/drawing/2014/main" id="{3D8BCD1D-C4E4-494C-8986-AB785098764D}"/>
                </a:ext>
              </a:extLst>
            </p:cNvPr>
            <p:cNvPicPr>
              <a:picLocks noChangeAspect="1"/>
            </p:cNvPicPr>
            <p:nvPr/>
          </p:nvPicPr>
          <p:blipFill>
            <a:blip r:embed="rId4" cstate="print">
              <a:clrChange>
                <a:clrFrom>
                  <a:srgbClr val="FF00F0"/>
                </a:clrFrom>
                <a:clrTo>
                  <a:srgbClr val="FF00F0">
                    <a:alpha val="0"/>
                  </a:srgbClr>
                </a:clrTo>
              </a:clrChange>
              <a:extLst>
                <a:ext uri="{28A0092B-C50C-407E-A947-70E740481C1C}">
                  <a14:useLocalDpi xmlns:a14="http://schemas.microsoft.com/office/drawing/2010/main" val="0"/>
                </a:ext>
              </a:extLst>
            </a:blip>
            <a:stretch>
              <a:fillRect/>
            </a:stretch>
          </p:blipFill>
          <p:spPr>
            <a:xfrm>
              <a:off x="2972587" y="2959973"/>
              <a:ext cx="3474468" cy="3316380"/>
            </a:xfrm>
            <a:prstGeom prst="rect">
              <a:avLst/>
            </a:prstGeom>
          </p:spPr>
        </p:pic>
      </p:grpSp>
      <p:pic>
        <p:nvPicPr>
          <p:cNvPr id="9" name="Picture 8" descr="Related image">
            <a:extLst>
              <a:ext uri="{FF2B5EF4-FFF2-40B4-BE49-F238E27FC236}">
                <a16:creationId xmlns:a16="http://schemas.microsoft.com/office/drawing/2014/main" id="{E19B955C-97E5-40EB-997B-4C05B7DF2C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2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646"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447800" y="420583"/>
            <a:ext cx="6781800" cy="1785104"/>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t>What is climate change doing to infrastructure?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grpSp>
        <p:nvGrpSpPr>
          <p:cNvPr id="7" name="Group 6">
            <a:extLst>
              <a:ext uri="{FF2B5EF4-FFF2-40B4-BE49-F238E27FC236}">
                <a16:creationId xmlns:a16="http://schemas.microsoft.com/office/drawing/2014/main" id="{BAF9D391-0EEA-45E4-9829-5C6DB5C8553A}"/>
              </a:ext>
            </a:extLst>
          </p:cNvPr>
          <p:cNvGrpSpPr/>
          <p:nvPr/>
        </p:nvGrpSpPr>
        <p:grpSpPr>
          <a:xfrm>
            <a:off x="1878899" y="1646667"/>
            <a:ext cx="5575883" cy="3948599"/>
            <a:chOff x="1022002" y="307834"/>
            <a:chExt cx="7492273" cy="5912442"/>
          </a:xfrm>
        </p:grpSpPr>
        <p:pic>
          <p:nvPicPr>
            <p:cNvPr id="8" name="Picture 7">
              <a:extLst>
                <a:ext uri="{FF2B5EF4-FFF2-40B4-BE49-F238E27FC236}">
                  <a16:creationId xmlns:a16="http://schemas.microsoft.com/office/drawing/2014/main" id="{B3F7865D-6005-4508-8CB0-B755D0866B6D}"/>
                </a:ext>
              </a:extLst>
            </p:cNvPr>
            <p:cNvPicPr>
              <a:picLocks noChangeAspect="1"/>
            </p:cNvPicPr>
            <p:nvPr/>
          </p:nvPicPr>
          <p:blipFill>
            <a:blip r:embed="rId4"/>
            <a:stretch>
              <a:fillRect/>
            </a:stretch>
          </p:blipFill>
          <p:spPr>
            <a:xfrm>
              <a:off x="1022002" y="2316870"/>
              <a:ext cx="7492273" cy="3903406"/>
            </a:xfrm>
            <a:prstGeom prst="rect">
              <a:avLst/>
            </a:prstGeom>
          </p:spPr>
        </p:pic>
        <p:sp>
          <p:nvSpPr>
            <p:cNvPr id="9" name="Rectangle 8">
              <a:extLst>
                <a:ext uri="{FF2B5EF4-FFF2-40B4-BE49-F238E27FC236}">
                  <a16:creationId xmlns:a16="http://schemas.microsoft.com/office/drawing/2014/main" id="{7199E22A-E2A4-4F8A-B4C9-82AE5040B0C1}"/>
                </a:ext>
              </a:extLst>
            </p:cNvPr>
            <p:cNvSpPr/>
            <p:nvPr/>
          </p:nvSpPr>
          <p:spPr>
            <a:xfrm>
              <a:off x="3234017" y="307834"/>
              <a:ext cx="3461983" cy="1986097"/>
            </a:xfrm>
            <a:prstGeom prst="rect">
              <a:avLst/>
            </a:prstGeom>
            <a:blipFill dpi="0" rotWithShape="1">
              <a:blip r:embed="rId5">
                <a:alphaModFix amt="58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215B04ED-5E68-4685-BF39-04559FE65DFF}"/>
              </a:ext>
            </a:extLst>
          </p:cNvPr>
          <p:cNvSpPr txBox="1"/>
          <p:nvPr/>
        </p:nvSpPr>
        <p:spPr>
          <a:xfrm>
            <a:off x="1219200" y="5931401"/>
            <a:ext cx="7423827" cy="369332"/>
          </a:xfrm>
          <a:prstGeom prst="rect">
            <a:avLst/>
          </a:prstGeom>
          <a:noFill/>
        </p:spPr>
        <p:txBody>
          <a:bodyPr wrap="none" rtlCol="0">
            <a:spAutoFit/>
          </a:bodyPr>
          <a:lstStyle/>
          <a:p>
            <a:r>
              <a:rPr lang="en-US" dirty="0"/>
              <a:t>Civil and Environmental Engineers are Guardians of Infrastructure</a:t>
            </a:r>
          </a:p>
        </p:txBody>
      </p:sp>
    </p:spTree>
    <p:extLst>
      <p:ext uri="{BB962C8B-B14F-4D97-AF65-F5344CB8AC3E}">
        <p14:creationId xmlns:p14="http://schemas.microsoft.com/office/powerpoint/2010/main" val="88236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7066500" cy="1280890"/>
          </a:xfrm>
        </p:spPr>
        <p:txBody>
          <a:bodyPr>
            <a:normAutofit fontScale="90000"/>
          </a:bodyPr>
          <a:lstStyle/>
          <a:p>
            <a:pPr algn="ctr"/>
            <a:r>
              <a:rPr lang="en-US" sz="2800" dirty="0"/>
              <a:t>Climate Change Impacts to Infrastructure</a:t>
            </a:r>
            <a:br>
              <a:rPr lang="en-US" dirty="0"/>
            </a:br>
            <a:endParaRPr lang="en-US" dirty="0"/>
          </a:p>
        </p:txBody>
      </p:sp>
      <p:pic>
        <p:nvPicPr>
          <p:cNvPr id="4" name="Picture 3">
            <a:extLst>
              <a:ext uri="{FF2B5EF4-FFF2-40B4-BE49-F238E27FC236}">
                <a16:creationId xmlns:a16="http://schemas.microsoft.com/office/drawing/2014/main" id="{2FD269CB-DA42-4C60-BE4B-3488D751A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38090"/>
            <a:ext cx="8153400" cy="4076700"/>
          </a:xfrm>
          <a:prstGeom prst="rect">
            <a:avLst/>
          </a:prstGeom>
        </p:spPr>
      </p:pic>
      <p:pic>
        <p:nvPicPr>
          <p:cNvPr id="6" name="Picture 5" descr="Related image">
            <a:extLst>
              <a:ext uri="{FF2B5EF4-FFF2-40B4-BE49-F238E27FC236}">
                <a16:creationId xmlns:a16="http://schemas.microsoft.com/office/drawing/2014/main" id="{6C952596-74C2-4578-BE80-69074A2F83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6381572"/>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92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2467"/>
            <a:ext cx="6589199" cy="1280890"/>
          </a:xfrm>
        </p:spPr>
        <p:txBody>
          <a:bodyPr/>
          <a:lstStyle/>
          <a:p>
            <a:r>
              <a:rPr lang="en-US" sz="2800" dirty="0"/>
              <a:t>High Temperature Extremes</a:t>
            </a:r>
            <a:br>
              <a:rPr lang="en-US" dirty="0"/>
            </a:br>
            <a:endParaRPr lang="en-US" dirty="0"/>
          </a:p>
        </p:txBody>
      </p:sp>
      <p:pic>
        <p:nvPicPr>
          <p:cNvPr id="2052" name="Picture 4" descr="Image result for high temp air conditioner cartoon">
            <a:extLst>
              <a:ext uri="{FF2B5EF4-FFF2-40B4-BE49-F238E27FC236}">
                <a16:creationId xmlns:a16="http://schemas.microsoft.com/office/drawing/2014/main" id="{E5407EF3-F72D-4ADC-A21B-4855B4186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447800"/>
            <a:ext cx="4648200" cy="41894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Related image">
            <a:extLst>
              <a:ext uri="{FF2B5EF4-FFF2-40B4-BE49-F238E27FC236}">
                <a16:creationId xmlns:a16="http://schemas.microsoft.com/office/drawing/2014/main" id="{D1ADF536-2100-47FE-B922-958DDE7300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6147"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652BD6-F6BC-46CC-A310-337DD1E538A7}"/>
              </a:ext>
            </a:extLst>
          </p:cNvPr>
          <p:cNvSpPr txBox="1"/>
          <p:nvPr/>
        </p:nvSpPr>
        <p:spPr>
          <a:xfrm>
            <a:off x="2133600" y="6007066"/>
            <a:ext cx="5439310" cy="369332"/>
          </a:xfrm>
          <a:prstGeom prst="rect">
            <a:avLst/>
          </a:prstGeom>
          <a:noFill/>
        </p:spPr>
        <p:txBody>
          <a:bodyPr wrap="none" rtlCol="0">
            <a:spAutoFit/>
          </a:bodyPr>
          <a:lstStyle/>
          <a:p>
            <a:r>
              <a:rPr lang="en-US" dirty="0"/>
              <a:t>It takes a lot of energy to cool our living spaces</a:t>
            </a:r>
          </a:p>
        </p:txBody>
      </p:sp>
    </p:spTree>
    <p:extLst>
      <p:ext uri="{BB962C8B-B14F-4D97-AF65-F5344CB8AC3E}">
        <p14:creationId xmlns:p14="http://schemas.microsoft.com/office/powerpoint/2010/main" val="4107561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48065"/>
            <a:ext cx="6589199" cy="1280890"/>
          </a:xfrm>
        </p:spPr>
        <p:txBody>
          <a:bodyPr/>
          <a:lstStyle/>
          <a:p>
            <a:r>
              <a:rPr lang="en-US" sz="2800" dirty="0"/>
              <a:t>High Temperature Extremes</a:t>
            </a:r>
            <a:br>
              <a:rPr lang="en-US" dirty="0"/>
            </a:br>
            <a:endParaRPr lang="en-US" dirty="0"/>
          </a:p>
        </p:txBody>
      </p:sp>
      <p:pic>
        <p:nvPicPr>
          <p:cNvPr id="8" name="Picture 7" descr="Related image">
            <a:extLst>
              <a:ext uri="{FF2B5EF4-FFF2-40B4-BE49-F238E27FC236}">
                <a16:creationId xmlns:a16="http://schemas.microsoft.com/office/drawing/2014/main" id="{D1ADF536-2100-47FE-B922-958DDE7300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Global temperature record - Wikipedia">
            <a:extLst>
              <a:ext uri="{FF2B5EF4-FFF2-40B4-BE49-F238E27FC236}">
                <a16:creationId xmlns:a16="http://schemas.microsoft.com/office/drawing/2014/main" id="{2F80904F-666D-4CDE-B2B5-A9D414C38F0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Global temperature record - Wikipedia">
            <a:extLst>
              <a:ext uri="{FF2B5EF4-FFF2-40B4-BE49-F238E27FC236}">
                <a16:creationId xmlns:a16="http://schemas.microsoft.com/office/drawing/2014/main" id="{26E0583E-CC76-4D81-B372-7C399277581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Global temperature record - Wikipedia">
            <a:extLst>
              <a:ext uri="{FF2B5EF4-FFF2-40B4-BE49-F238E27FC236}">
                <a16:creationId xmlns:a16="http://schemas.microsoft.com/office/drawing/2014/main" id="{F04A79AC-A2E6-45AD-B8CC-8EF90BA649A9}"/>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Climate change has worsened global economic inequality, Stanford study shows">
            <a:extLst>
              <a:ext uri="{FF2B5EF4-FFF2-40B4-BE49-F238E27FC236}">
                <a16:creationId xmlns:a16="http://schemas.microsoft.com/office/drawing/2014/main" id="{292DC9DB-1FF1-4CCE-9E5B-EB205CBEC9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162" y="1384013"/>
            <a:ext cx="3647438" cy="26019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8BC3C37-CA52-490B-93F9-4C87816D500A}"/>
              </a:ext>
            </a:extLst>
          </p:cNvPr>
          <p:cNvSpPr/>
          <p:nvPr/>
        </p:nvSpPr>
        <p:spPr>
          <a:xfrm>
            <a:off x="1447800" y="4114800"/>
            <a:ext cx="2278486" cy="584775"/>
          </a:xfrm>
          <a:prstGeom prst="rect">
            <a:avLst/>
          </a:prstGeom>
        </p:spPr>
        <p:txBody>
          <a:bodyPr wrap="square">
            <a:spAutoFit/>
          </a:bodyPr>
          <a:lstStyle/>
          <a:p>
            <a:r>
              <a:rPr lang="en-US" sz="800" dirty="0">
                <a:hlinkClick r:id="rId5"/>
              </a:rPr>
              <a:t>https://news.stanford.edu/press-releases/2019/04/22/climate-change-wnomic-inequality/</a:t>
            </a:r>
            <a:endParaRPr lang="en-US" sz="800" dirty="0"/>
          </a:p>
          <a:p>
            <a:endParaRPr lang="en-US" sz="800" dirty="0"/>
          </a:p>
        </p:txBody>
      </p:sp>
      <p:pic>
        <p:nvPicPr>
          <p:cNvPr id="2060" name="Picture 12" descr="Global Temperature Report for 2019 - Berkeley Earth">
            <a:extLst>
              <a:ext uri="{FF2B5EF4-FFF2-40B4-BE49-F238E27FC236}">
                <a16:creationId xmlns:a16="http://schemas.microsoft.com/office/drawing/2014/main" id="{F5CA0D63-3FB8-4D1C-A7AF-6801DFD8B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3556575"/>
            <a:ext cx="4724400" cy="266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079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12883"/>
            <a:ext cx="7467600" cy="1280890"/>
          </a:xfrm>
        </p:spPr>
        <p:txBody>
          <a:bodyPr>
            <a:normAutofit fontScale="90000"/>
          </a:bodyPr>
          <a:lstStyle/>
          <a:p>
            <a:r>
              <a:rPr lang="en-US" sz="3100" dirty="0"/>
              <a:t>High Temperature Extremes and Drought</a:t>
            </a:r>
            <a:br>
              <a:rPr lang="en-US" dirty="0"/>
            </a:br>
            <a:endParaRPr lang="en-US" dirty="0"/>
          </a:p>
        </p:txBody>
      </p:sp>
      <p:pic>
        <p:nvPicPr>
          <p:cNvPr id="2054" name="Picture 6" descr="Image result for drought">
            <a:extLst>
              <a:ext uri="{FF2B5EF4-FFF2-40B4-BE49-F238E27FC236}">
                <a16:creationId xmlns:a16="http://schemas.microsoft.com/office/drawing/2014/main" id="{A8D83968-775B-4BF2-9939-01A363E26D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411" y="4381023"/>
            <a:ext cx="4168869" cy="19107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9-2020 Australian Bushfires - Center for Disaster Philanthropy">
            <a:extLst>
              <a:ext uri="{FF2B5EF4-FFF2-40B4-BE49-F238E27FC236}">
                <a16:creationId xmlns:a16="http://schemas.microsoft.com/office/drawing/2014/main" id="{0021E96D-E9E0-4C77-84C8-9ABB33AAA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1611"/>
            <a:ext cx="4356279" cy="3188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Related image">
            <a:extLst>
              <a:ext uri="{FF2B5EF4-FFF2-40B4-BE49-F238E27FC236}">
                <a16:creationId xmlns:a16="http://schemas.microsoft.com/office/drawing/2014/main" id="{D1ADF536-2100-47FE-B922-958DDE7300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41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7439816" cy="1280890"/>
          </a:xfrm>
        </p:spPr>
        <p:txBody>
          <a:bodyPr>
            <a:normAutofit fontScale="90000"/>
          </a:bodyPr>
          <a:lstStyle/>
          <a:p>
            <a:r>
              <a:rPr lang="en-US" sz="3100" dirty="0"/>
              <a:t>High Temperature Extremes and Wildfires</a:t>
            </a:r>
            <a:br>
              <a:rPr lang="en-US" dirty="0"/>
            </a:br>
            <a:endParaRPr lang="en-US" dirty="0"/>
          </a:p>
        </p:txBody>
      </p:sp>
      <p:sp>
        <p:nvSpPr>
          <p:cNvPr id="6" name="Rectangle 5">
            <a:extLst>
              <a:ext uri="{FF2B5EF4-FFF2-40B4-BE49-F238E27FC236}">
                <a16:creationId xmlns:a16="http://schemas.microsoft.com/office/drawing/2014/main" id="{3FAB0D76-FEFB-4EFA-8716-E68041EF07B6}"/>
              </a:ext>
            </a:extLst>
          </p:cNvPr>
          <p:cNvSpPr/>
          <p:nvPr/>
        </p:nvSpPr>
        <p:spPr>
          <a:xfrm>
            <a:off x="3025114" y="5602069"/>
            <a:ext cx="3550972" cy="646331"/>
          </a:xfrm>
          <a:prstGeom prst="rect">
            <a:avLst/>
          </a:prstGeom>
        </p:spPr>
        <p:txBody>
          <a:bodyPr wrap="none">
            <a:spAutoFit/>
          </a:bodyPr>
          <a:lstStyle/>
          <a:p>
            <a:r>
              <a:rPr lang="en-US" dirty="0">
                <a:hlinkClick r:id="rId3"/>
              </a:rPr>
              <a:t>https://youtu.be/iS_111GVbuE</a:t>
            </a:r>
            <a:endParaRPr lang="en-US" dirty="0"/>
          </a:p>
          <a:p>
            <a:endParaRPr lang="en-US" dirty="0"/>
          </a:p>
        </p:txBody>
      </p:sp>
      <p:pic>
        <p:nvPicPr>
          <p:cNvPr id="3" name="Picture 2">
            <a:extLst>
              <a:ext uri="{FF2B5EF4-FFF2-40B4-BE49-F238E27FC236}">
                <a16:creationId xmlns:a16="http://schemas.microsoft.com/office/drawing/2014/main" id="{6E8A18DC-5DCD-41EF-9B12-8C54F93F4052}"/>
              </a:ext>
            </a:extLst>
          </p:cNvPr>
          <p:cNvPicPr>
            <a:picLocks noChangeAspect="1"/>
          </p:cNvPicPr>
          <p:nvPr/>
        </p:nvPicPr>
        <p:blipFill>
          <a:blip r:embed="rId4"/>
          <a:stretch>
            <a:fillRect/>
          </a:stretch>
        </p:blipFill>
        <p:spPr>
          <a:xfrm>
            <a:off x="1143000" y="1392261"/>
            <a:ext cx="7315200" cy="4073478"/>
          </a:xfrm>
          <a:prstGeom prst="rect">
            <a:avLst/>
          </a:prstGeom>
        </p:spPr>
      </p:pic>
      <p:pic>
        <p:nvPicPr>
          <p:cNvPr id="8" name="Picture 7" descr="Related image">
            <a:extLst>
              <a:ext uri="{FF2B5EF4-FFF2-40B4-BE49-F238E27FC236}">
                <a16:creationId xmlns:a16="http://schemas.microsoft.com/office/drawing/2014/main" id="{AB7A34CF-ADA7-466D-8B7F-9095D2B03A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72125"/>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45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601" y="703866"/>
            <a:ext cx="6817799" cy="1280890"/>
          </a:xfrm>
        </p:spPr>
        <p:txBody>
          <a:bodyPr>
            <a:normAutofit fontScale="90000"/>
          </a:bodyPr>
          <a:lstStyle/>
          <a:p>
            <a:r>
              <a:rPr lang="en-US" sz="2800" dirty="0"/>
              <a:t>Stronger Winds can be fun . . . But are destructive</a:t>
            </a:r>
            <a:br>
              <a:rPr lang="en-US" dirty="0"/>
            </a:br>
            <a:endParaRPr lang="en-US" dirty="0"/>
          </a:p>
        </p:txBody>
      </p:sp>
      <p:sp>
        <p:nvSpPr>
          <p:cNvPr id="3" name="Rectangle 2">
            <a:extLst>
              <a:ext uri="{FF2B5EF4-FFF2-40B4-BE49-F238E27FC236}">
                <a16:creationId xmlns:a16="http://schemas.microsoft.com/office/drawing/2014/main" id="{0FB34C72-71D5-4754-A801-08B19322BC69}"/>
              </a:ext>
            </a:extLst>
          </p:cNvPr>
          <p:cNvSpPr/>
          <p:nvPr/>
        </p:nvSpPr>
        <p:spPr>
          <a:xfrm>
            <a:off x="3200400" y="5722234"/>
            <a:ext cx="3752950" cy="646331"/>
          </a:xfrm>
          <a:prstGeom prst="rect">
            <a:avLst/>
          </a:prstGeom>
        </p:spPr>
        <p:txBody>
          <a:bodyPr wrap="none">
            <a:spAutoFit/>
          </a:bodyPr>
          <a:lstStyle/>
          <a:p>
            <a:r>
              <a:rPr lang="en-US" dirty="0">
                <a:hlinkClick r:id="rId3"/>
              </a:rPr>
              <a:t>https://youtu.be/2HJcaNQnCJY</a:t>
            </a:r>
            <a:endParaRPr lang="en-US" dirty="0"/>
          </a:p>
          <a:p>
            <a:endParaRPr lang="en-US" dirty="0"/>
          </a:p>
        </p:txBody>
      </p:sp>
      <p:pic>
        <p:nvPicPr>
          <p:cNvPr id="7" name="Picture 6">
            <a:extLst>
              <a:ext uri="{FF2B5EF4-FFF2-40B4-BE49-F238E27FC236}">
                <a16:creationId xmlns:a16="http://schemas.microsoft.com/office/drawing/2014/main" id="{C69DCDC8-1341-4865-99A0-C862923022FF}"/>
              </a:ext>
            </a:extLst>
          </p:cNvPr>
          <p:cNvPicPr>
            <a:picLocks noChangeAspect="1"/>
          </p:cNvPicPr>
          <p:nvPr/>
        </p:nvPicPr>
        <p:blipFill>
          <a:blip r:embed="rId4"/>
          <a:stretch>
            <a:fillRect/>
          </a:stretch>
        </p:blipFill>
        <p:spPr>
          <a:xfrm>
            <a:off x="2557482" y="1828800"/>
            <a:ext cx="4849265" cy="3733800"/>
          </a:xfrm>
          <a:prstGeom prst="rect">
            <a:avLst/>
          </a:prstGeom>
        </p:spPr>
      </p:pic>
      <p:pic>
        <p:nvPicPr>
          <p:cNvPr id="6" name="Picture 5" descr="Related image">
            <a:extLst>
              <a:ext uri="{FF2B5EF4-FFF2-40B4-BE49-F238E27FC236}">
                <a16:creationId xmlns:a16="http://schemas.microsoft.com/office/drawing/2014/main" id="{4E7A6D4F-1DB2-44A5-8CAF-8E5C3E7F40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798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63422"/>
            <a:ext cx="6589199" cy="1280890"/>
          </a:xfrm>
        </p:spPr>
        <p:txBody>
          <a:bodyPr>
            <a:normAutofit/>
          </a:bodyPr>
          <a:lstStyle/>
          <a:p>
            <a:r>
              <a:rPr lang="en-US" sz="2800" dirty="0"/>
              <a:t>Stronger Winds - Hurricane Dorian</a:t>
            </a:r>
          </a:p>
        </p:txBody>
      </p:sp>
      <p:pic>
        <p:nvPicPr>
          <p:cNvPr id="2052" name="Picture 4" descr="Image result for wind damage dorian">
            <a:extLst>
              <a:ext uri="{FF2B5EF4-FFF2-40B4-BE49-F238E27FC236}">
                <a16:creationId xmlns:a16="http://schemas.microsoft.com/office/drawing/2014/main" id="{0E9801DE-1A0F-49CA-A305-D8E1D036CE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886" y="3048000"/>
            <a:ext cx="4702634" cy="31350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wind damage dorian">
            <a:extLst>
              <a:ext uri="{FF2B5EF4-FFF2-40B4-BE49-F238E27FC236}">
                <a16:creationId xmlns:a16="http://schemas.microsoft.com/office/drawing/2014/main" id="{A1AE2A2C-4A02-4909-B8A5-DF3B3FDDE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11916"/>
            <a:ext cx="3978210" cy="265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lated image">
            <a:extLst>
              <a:ext uri="{FF2B5EF4-FFF2-40B4-BE49-F238E27FC236}">
                <a16:creationId xmlns:a16="http://schemas.microsoft.com/office/drawing/2014/main" id="{1BB497A6-7020-45A6-BBDB-D5C4B55337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14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6858000" cy="1280890"/>
          </a:xfrm>
        </p:spPr>
        <p:txBody>
          <a:bodyPr>
            <a:normAutofit/>
          </a:bodyPr>
          <a:lstStyle/>
          <a:p>
            <a:r>
              <a:rPr lang="en-US" sz="3100" dirty="0"/>
              <a:t>Stronger Winds - Hurricane Dorian</a:t>
            </a:r>
            <a:br>
              <a:rPr lang="en-US" dirty="0"/>
            </a:br>
            <a:endParaRPr lang="en-US" dirty="0"/>
          </a:p>
        </p:txBody>
      </p:sp>
      <p:sp>
        <p:nvSpPr>
          <p:cNvPr id="3" name="Rectangle 2">
            <a:extLst>
              <a:ext uri="{FF2B5EF4-FFF2-40B4-BE49-F238E27FC236}">
                <a16:creationId xmlns:a16="http://schemas.microsoft.com/office/drawing/2014/main" id="{36CCADBB-8269-460F-93C5-CCDBD072033A}"/>
              </a:ext>
            </a:extLst>
          </p:cNvPr>
          <p:cNvSpPr/>
          <p:nvPr/>
        </p:nvSpPr>
        <p:spPr>
          <a:xfrm>
            <a:off x="2918039" y="5488479"/>
            <a:ext cx="3637534" cy="646331"/>
          </a:xfrm>
          <a:prstGeom prst="rect">
            <a:avLst/>
          </a:prstGeom>
        </p:spPr>
        <p:txBody>
          <a:bodyPr wrap="none">
            <a:spAutoFit/>
          </a:bodyPr>
          <a:lstStyle/>
          <a:p>
            <a:r>
              <a:rPr lang="en-US" dirty="0">
                <a:hlinkClick r:id="rId3"/>
              </a:rPr>
              <a:t>https://youtu.be/aF75ZKE6haM</a:t>
            </a:r>
            <a:endParaRPr lang="en-US" dirty="0"/>
          </a:p>
          <a:p>
            <a:endParaRPr lang="en-US" dirty="0"/>
          </a:p>
        </p:txBody>
      </p:sp>
      <p:pic>
        <p:nvPicPr>
          <p:cNvPr id="5" name="Picture 4">
            <a:extLst>
              <a:ext uri="{FF2B5EF4-FFF2-40B4-BE49-F238E27FC236}">
                <a16:creationId xmlns:a16="http://schemas.microsoft.com/office/drawing/2014/main" id="{AE928F6B-2510-40C9-AB39-CCA4EC4BCF5A}"/>
              </a:ext>
            </a:extLst>
          </p:cNvPr>
          <p:cNvPicPr>
            <a:picLocks noChangeAspect="1"/>
          </p:cNvPicPr>
          <p:nvPr/>
        </p:nvPicPr>
        <p:blipFill>
          <a:blip r:embed="rId4"/>
          <a:stretch>
            <a:fillRect/>
          </a:stretch>
        </p:blipFill>
        <p:spPr>
          <a:xfrm>
            <a:off x="1066800" y="1380915"/>
            <a:ext cx="7340013" cy="4096170"/>
          </a:xfrm>
          <a:prstGeom prst="rect">
            <a:avLst/>
          </a:prstGeom>
        </p:spPr>
      </p:pic>
      <p:pic>
        <p:nvPicPr>
          <p:cNvPr id="6" name="Picture 5" descr="Related image">
            <a:extLst>
              <a:ext uri="{FF2B5EF4-FFF2-40B4-BE49-F238E27FC236}">
                <a16:creationId xmlns:a16="http://schemas.microsoft.com/office/drawing/2014/main" id="{2E1A55C9-0CEE-4097-B39C-45E45386A0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857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6589199" cy="1280890"/>
          </a:xfrm>
        </p:spPr>
        <p:txBody>
          <a:bodyPr/>
          <a:lstStyle/>
          <a:p>
            <a:r>
              <a:rPr lang="en-US" sz="2800" dirty="0"/>
              <a:t>Typhoon and Wind Action</a:t>
            </a:r>
            <a:br>
              <a:rPr lang="en-US" dirty="0"/>
            </a:br>
            <a:endParaRPr lang="en-US" dirty="0"/>
          </a:p>
        </p:txBody>
      </p:sp>
      <p:sp>
        <p:nvSpPr>
          <p:cNvPr id="3" name="Rectangle 2">
            <a:extLst>
              <a:ext uri="{FF2B5EF4-FFF2-40B4-BE49-F238E27FC236}">
                <a16:creationId xmlns:a16="http://schemas.microsoft.com/office/drawing/2014/main" id="{E9A00668-6076-4495-A661-94E08012FD14}"/>
              </a:ext>
            </a:extLst>
          </p:cNvPr>
          <p:cNvSpPr/>
          <p:nvPr/>
        </p:nvSpPr>
        <p:spPr>
          <a:xfrm>
            <a:off x="2819400" y="5602069"/>
            <a:ext cx="3700052" cy="646331"/>
          </a:xfrm>
          <a:prstGeom prst="rect">
            <a:avLst/>
          </a:prstGeom>
        </p:spPr>
        <p:txBody>
          <a:bodyPr wrap="none">
            <a:spAutoFit/>
          </a:bodyPr>
          <a:lstStyle/>
          <a:p>
            <a:r>
              <a:rPr lang="en-US" dirty="0">
                <a:hlinkClick r:id="rId3"/>
              </a:rPr>
              <a:t>https://youtu.be/T7MfWAuU4dk</a:t>
            </a:r>
            <a:endParaRPr lang="en-US" dirty="0"/>
          </a:p>
          <a:p>
            <a:endParaRPr lang="en-US" dirty="0"/>
          </a:p>
        </p:txBody>
      </p:sp>
      <p:pic>
        <p:nvPicPr>
          <p:cNvPr id="7" name="Picture 6">
            <a:extLst>
              <a:ext uri="{FF2B5EF4-FFF2-40B4-BE49-F238E27FC236}">
                <a16:creationId xmlns:a16="http://schemas.microsoft.com/office/drawing/2014/main" id="{4771AA38-5AE1-47BC-8F31-DAAF3CD726E3}"/>
              </a:ext>
            </a:extLst>
          </p:cNvPr>
          <p:cNvPicPr>
            <a:picLocks noChangeAspect="1"/>
          </p:cNvPicPr>
          <p:nvPr/>
        </p:nvPicPr>
        <p:blipFill>
          <a:blip r:embed="rId4"/>
          <a:stretch>
            <a:fillRect/>
          </a:stretch>
        </p:blipFill>
        <p:spPr>
          <a:xfrm>
            <a:off x="1143000" y="1440157"/>
            <a:ext cx="7620000" cy="3977685"/>
          </a:xfrm>
          <a:prstGeom prst="rect">
            <a:avLst/>
          </a:prstGeom>
        </p:spPr>
      </p:pic>
      <p:pic>
        <p:nvPicPr>
          <p:cNvPr id="8" name="Picture 7" descr="Related image">
            <a:extLst>
              <a:ext uri="{FF2B5EF4-FFF2-40B4-BE49-F238E27FC236}">
                <a16:creationId xmlns:a16="http://schemas.microsoft.com/office/drawing/2014/main" id="{E16650F7-0EC1-4A9A-AD88-21AA1516DD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1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60" y="743329"/>
            <a:ext cx="6589199" cy="1280890"/>
          </a:xfrm>
        </p:spPr>
        <p:txBody>
          <a:bodyPr>
            <a:normAutofit/>
          </a:bodyPr>
          <a:lstStyle/>
          <a:p>
            <a:r>
              <a:rPr lang="en-US" sz="2800" dirty="0"/>
              <a:t>Albert Einstein and Questioning</a:t>
            </a:r>
            <a:br>
              <a:rPr lang="en-US" dirty="0"/>
            </a:br>
            <a:endParaRPr lang="en-US" dirty="0"/>
          </a:p>
        </p:txBody>
      </p:sp>
      <p:pic>
        <p:nvPicPr>
          <p:cNvPr id="3074" name="Picture 2" descr="Image result for einstein">
            <a:extLst>
              <a:ext uri="{FF2B5EF4-FFF2-40B4-BE49-F238E27FC236}">
                <a16:creationId xmlns:a16="http://schemas.microsoft.com/office/drawing/2014/main" id="{14037E63-0A55-4537-8DC7-EA33E97B35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21825"/>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A1BCD18-D6AD-47D7-AFA4-682D76A075F9}"/>
              </a:ext>
            </a:extLst>
          </p:cNvPr>
          <p:cNvSpPr/>
          <p:nvPr/>
        </p:nvSpPr>
        <p:spPr>
          <a:xfrm>
            <a:off x="4970318" y="1688574"/>
            <a:ext cx="3543300" cy="3785652"/>
          </a:xfrm>
          <a:prstGeom prst="rect">
            <a:avLst/>
          </a:prstGeom>
        </p:spPr>
        <p:txBody>
          <a:bodyPr wrap="square">
            <a:spAutoFit/>
          </a:bodyPr>
          <a:lstStyle/>
          <a:p>
            <a:r>
              <a:rPr lang="en-US" sz="2400" i="1" dirty="0">
                <a:solidFill>
                  <a:srgbClr val="555555"/>
                </a:solidFill>
                <a:latin typeface="source sans pro" panose="020B0503030403020204" pitchFamily="34" charset="0"/>
              </a:rPr>
              <a:t>“If I had an hour to solve a problem and my life depended on the solution, I would spend the first 55 minutes determining the proper question to ask… for </a:t>
            </a:r>
            <a:r>
              <a:rPr lang="en-US" sz="2400" b="1" i="1" dirty="0">
                <a:solidFill>
                  <a:srgbClr val="555555"/>
                </a:solidFill>
                <a:latin typeface="source sans pro" panose="020B0503030403020204" pitchFamily="34" charset="0"/>
              </a:rPr>
              <a:t>once I know the proper question, I could solve the problem in less than five minutes</a:t>
            </a:r>
            <a:r>
              <a:rPr lang="en-US" sz="2400" i="1" dirty="0">
                <a:solidFill>
                  <a:srgbClr val="555555"/>
                </a:solidFill>
                <a:latin typeface="source sans pro" panose="020B0503030403020204" pitchFamily="34" charset="0"/>
              </a:rPr>
              <a:t>.”</a:t>
            </a:r>
            <a:endParaRPr lang="en-US" sz="2400" dirty="0"/>
          </a:p>
        </p:txBody>
      </p:sp>
      <p:pic>
        <p:nvPicPr>
          <p:cNvPr id="7" name="Picture 6" descr="Related image">
            <a:extLst>
              <a:ext uri="{FF2B5EF4-FFF2-40B4-BE49-F238E27FC236}">
                <a16:creationId xmlns:a16="http://schemas.microsoft.com/office/drawing/2014/main" id="{90F4DAE3-BF3C-4E10-87EA-A38A7C1EA9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6717" y="6380671"/>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5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45068"/>
            <a:ext cx="6589199" cy="1280890"/>
          </a:xfrm>
        </p:spPr>
        <p:txBody>
          <a:bodyPr/>
          <a:lstStyle/>
          <a:p>
            <a:r>
              <a:rPr lang="en-US" sz="2800" dirty="0"/>
              <a:t>Flooding and Erosion</a:t>
            </a:r>
            <a:br>
              <a:rPr lang="en-US" dirty="0"/>
            </a:br>
            <a:endParaRPr lang="en-US" dirty="0"/>
          </a:p>
        </p:txBody>
      </p:sp>
      <p:pic>
        <p:nvPicPr>
          <p:cNvPr id="3" name="Picture 2">
            <a:extLst>
              <a:ext uri="{FF2B5EF4-FFF2-40B4-BE49-F238E27FC236}">
                <a16:creationId xmlns:a16="http://schemas.microsoft.com/office/drawing/2014/main" id="{246CE419-9C40-4A46-ADDB-B3625A1F341E}"/>
              </a:ext>
            </a:extLst>
          </p:cNvPr>
          <p:cNvPicPr>
            <a:picLocks noChangeAspect="1"/>
          </p:cNvPicPr>
          <p:nvPr/>
        </p:nvPicPr>
        <p:blipFill>
          <a:blip r:embed="rId4"/>
          <a:stretch>
            <a:fillRect/>
          </a:stretch>
        </p:blipFill>
        <p:spPr>
          <a:xfrm>
            <a:off x="838200" y="1371600"/>
            <a:ext cx="3455479" cy="2590800"/>
          </a:xfrm>
          <a:prstGeom prst="rect">
            <a:avLst/>
          </a:prstGeom>
        </p:spPr>
      </p:pic>
      <p:sp>
        <p:nvSpPr>
          <p:cNvPr id="4" name="Rectangle 3">
            <a:extLst>
              <a:ext uri="{FF2B5EF4-FFF2-40B4-BE49-F238E27FC236}">
                <a16:creationId xmlns:a16="http://schemas.microsoft.com/office/drawing/2014/main" id="{32F09EB6-A9AB-43E5-AD92-AF8434758777}"/>
              </a:ext>
            </a:extLst>
          </p:cNvPr>
          <p:cNvSpPr/>
          <p:nvPr/>
        </p:nvSpPr>
        <p:spPr>
          <a:xfrm>
            <a:off x="609600" y="4114800"/>
            <a:ext cx="3505200" cy="646331"/>
          </a:xfrm>
          <a:prstGeom prst="rect">
            <a:avLst/>
          </a:prstGeom>
        </p:spPr>
        <p:txBody>
          <a:bodyPr wrap="square">
            <a:spAutoFit/>
          </a:bodyPr>
          <a:lstStyle/>
          <a:p>
            <a:r>
              <a:rPr lang="en-US" dirty="0">
                <a:latin typeface="Calibri" panose="020F0502020204030204" pitchFamily="34" charset="0"/>
              </a:rPr>
              <a:t>View of flooded New Orleans in </a:t>
            </a:r>
          </a:p>
          <a:p>
            <a:r>
              <a:rPr lang="en-US" dirty="0">
                <a:latin typeface="Calibri" panose="020F0502020204030204" pitchFamily="34" charset="0"/>
              </a:rPr>
              <a:t>the aftermath of </a:t>
            </a:r>
            <a:r>
              <a:rPr lang="en-US" dirty="0">
                <a:latin typeface="Calibri" panose="020F0502020204030204" pitchFamily="34" charset="0"/>
                <a:hlinkClick r:id="rId5"/>
              </a:rPr>
              <a:t>Hurricane Katrina</a:t>
            </a:r>
            <a:endParaRPr lang="en-US" dirty="0"/>
          </a:p>
        </p:txBody>
      </p:sp>
      <p:pic>
        <p:nvPicPr>
          <p:cNvPr id="8" name="Picture 7" descr="Related image">
            <a:extLst>
              <a:ext uri="{FF2B5EF4-FFF2-40B4-BE49-F238E27FC236}">
                <a16:creationId xmlns:a16="http://schemas.microsoft.com/office/drawing/2014/main" id="{378E0795-C951-46AE-8A46-9028BBE8A3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1222"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Doomed New Orleans: Hurricane Katrina | National Geographic">
            <a:hlinkClick r:id="" action="ppaction://media"/>
            <a:extLst>
              <a:ext uri="{FF2B5EF4-FFF2-40B4-BE49-F238E27FC236}">
                <a16:creationId xmlns:a16="http://schemas.microsoft.com/office/drawing/2014/main" id="{74C1232A-12DC-487F-A0E3-1BC2FF95FB46}"/>
              </a:ext>
            </a:extLst>
          </p:cNvPr>
          <p:cNvPicPr>
            <a:picLocks noRot="1" noChangeAspect="1"/>
          </p:cNvPicPr>
          <p:nvPr>
            <a:videoFile r:link="rId1"/>
          </p:nvPr>
        </p:nvPicPr>
        <p:blipFill>
          <a:blip r:embed="rId7"/>
          <a:stretch>
            <a:fillRect/>
          </a:stretch>
        </p:blipFill>
        <p:spPr>
          <a:xfrm>
            <a:off x="4343400" y="2743200"/>
            <a:ext cx="4199467" cy="2362200"/>
          </a:xfrm>
          <a:prstGeom prst="rect">
            <a:avLst/>
          </a:prstGeom>
        </p:spPr>
      </p:pic>
      <p:sp>
        <p:nvSpPr>
          <p:cNvPr id="6" name="Rectangle 5">
            <a:extLst>
              <a:ext uri="{FF2B5EF4-FFF2-40B4-BE49-F238E27FC236}">
                <a16:creationId xmlns:a16="http://schemas.microsoft.com/office/drawing/2014/main" id="{6FFC2FDC-729F-4462-859B-B94EFEF8793B}"/>
              </a:ext>
            </a:extLst>
          </p:cNvPr>
          <p:cNvSpPr/>
          <p:nvPr/>
        </p:nvSpPr>
        <p:spPr>
          <a:xfrm>
            <a:off x="4419600" y="5257800"/>
            <a:ext cx="4572000" cy="553998"/>
          </a:xfrm>
          <a:prstGeom prst="rect">
            <a:avLst/>
          </a:prstGeom>
        </p:spPr>
        <p:txBody>
          <a:bodyPr>
            <a:spAutoFit/>
          </a:bodyPr>
          <a:lstStyle/>
          <a:p>
            <a:r>
              <a:rPr lang="en-US" sz="1200" dirty="0">
                <a:hlinkClick r:id="rId8"/>
              </a:rPr>
              <a:t>https://www.youtube.com/watch?v=7unlPvNxLLA</a:t>
            </a:r>
            <a:endParaRPr lang="en-US" sz="1200" dirty="0"/>
          </a:p>
          <a:p>
            <a:endParaRPr lang="en-US" dirty="0"/>
          </a:p>
        </p:txBody>
      </p:sp>
    </p:spTree>
    <p:extLst>
      <p:ext uri="{BB962C8B-B14F-4D97-AF65-F5344CB8AC3E}">
        <p14:creationId xmlns:p14="http://schemas.microsoft.com/office/powerpoint/2010/main" val="2784295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94787"/>
            <a:ext cx="6589199" cy="1280890"/>
          </a:xfrm>
        </p:spPr>
        <p:txBody>
          <a:bodyPr>
            <a:normAutofit/>
          </a:bodyPr>
          <a:lstStyle/>
          <a:p>
            <a:r>
              <a:rPr lang="en-US" sz="2800" dirty="0"/>
              <a:t>Heavy Rainfall &amp; Mudslides</a:t>
            </a:r>
            <a:br>
              <a:rPr lang="en-US" dirty="0"/>
            </a:br>
            <a:endParaRPr lang="en-US" dirty="0"/>
          </a:p>
        </p:txBody>
      </p:sp>
      <p:sp>
        <p:nvSpPr>
          <p:cNvPr id="3" name="Rectangle 2">
            <a:extLst>
              <a:ext uri="{FF2B5EF4-FFF2-40B4-BE49-F238E27FC236}">
                <a16:creationId xmlns:a16="http://schemas.microsoft.com/office/drawing/2014/main" id="{0EA8BE3B-087E-474B-A4A0-F9C701E4F462}"/>
              </a:ext>
            </a:extLst>
          </p:cNvPr>
          <p:cNvSpPr/>
          <p:nvPr/>
        </p:nvSpPr>
        <p:spPr>
          <a:xfrm>
            <a:off x="3505200" y="5781342"/>
            <a:ext cx="3446777" cy="646331"/>
          </a:xfrm>
          <a:prstGeom prst="rect">
            <a:avLst/>
          </a:prstGeom>
        </p:spPr>
        <p:txBody>
          <a:bodyPr wrap="none">
            <a:spAutoFit/>
          </a:bodyPr>
          <a:lstStyle/>
          <a:p>
            <a:r>
              <a:rPr lang="en-US" dirty="0">
                <a:hlinkClick r:id="rId3"/>
              </a:rPr>
              <a:t>https://youtu.be/4DyqTN0LldI</a:t>
            </a:r>
            <a:endParaRPr lang="en-US" dirty="0"/>
          </a:p>
          <a:p>
            <a:endParaRPr lang="en-US" dirty="0"/>
          </a:p>
        </p:txBody>
      </p:sp>
      <p:pic>
        <p:nvPicPr>
          <p:cNvPr id="5" name="Picture 4">
            <a:extLst>
              <a:ext uri="{FF2B5EF4-FFF2-40B4-BE49-F238E27FC236}">
                <a16:creationId xmlns:a16="http://schemas.microsoft.com/office/drawing/2014/main" id="{A7532B0B-92C3-4504-A47E-37209548BA62}"/>
              </a:ext>
            </a:extLst>
          </p:cNvPr>
          <p:cNvPicPr>
            <a:picLocks noChangeAspect="1"/>
          </p:cNvPicPr>
          <p:nvPr/>
        </p:nvPicPr>
        <p:blipFill>
          <a:blip r:embed="rId4"/>
          <a:stretch>
            <a:fillRect/>
          </a:stretch>
        </p:blipFill>
        <p:spPr>
          <a:xfrm>
            <a:off x="838200" y="1447800"/>
            <a:ext cx="7696200" cy="4270735"/>
          </a:xfrm>
          <a:prstGeom prst="rect">
            <a:avLst/>
          </a:prstGeom>
        </p:spPr>
      </p:pic>
      <p:pic>
        <p:nvPicPr>
          <p:cNvPr id="6" name="Picture 5" descr="Related image">
            <a:extLst>
              <a:ext uri="{FF2B5EF4-FFF2-40B4-BE49-F238E27FC236}">
                <a16:creationId xmlns:a16="http://schemas.microsoft.com/office/drawing/2014/main" id="{CB9DE81B-F9DA-4AE5-8038-9590E33198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754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8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550179" y="769857"/>
            <a:ext cx="604364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p:txBody>
      </p:sp>
      <p:pic>
        <p:nvPicPr>
          <p:cNvPr id="9" name="Picture 2" descr="https://www.rand.org/content/dam/rand/pubs/infographics/IG100/IG119/resilientcity-1000.png">
            <a:extLst>
              <a:ext uri="{FF2B5EF4-FFF2-40B4-BE49-F238E27FC236}">
                <a16:creationId xmlns:a16="http://schemas.microsoft.com/office/drawing/2014/main" id="{2978FC59-B395-4ABC-AFAC-B6FBBFBCB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241" y="1371600"/>
            <a:ext cx="6203759" cy="4795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637A6C-05DF-403E-A0DD-4B9243984FFB}"/>
              </a:ext>
            </a:extLst>
          </p:cNvPr>
          <p:cNvSpPr txBox="1"/>
          <p:nvPr/>
        </p:nvSpPr>
        <p:spPr>
          <a:xfrm>
            <a:off x="2641824" y="6259261"/>
            <a:ext cx="3927678" cy="369332"/>
          </a:xfrm>
          <a:prstGeom prst="rect">
            <a:avLst/>
          </a:prstGeom>
          <a:noFill/>
        </p:spPr>
        <p:txBody>
          <a:bodyPr wrap="none" rtlCol="0">
            <a:spAutoFit/>
          </a:bodyPr>
          <a:lstStyle/>
          <a:p>
            <a:r>
              <a:rPr lang="en-US" dirty="0"/>
              <a:t>They must become more resilient!</a:t>
            </a:r>
          </a:p>
        </p:txBody>
      </p:sp>
    </p:spTree>
    <p:extLst>
      <p:ext uri="{BB962C8B-B14F-4D97-AF65-F5344CB8AC3E}">
        <p14:creationId xmlns:p14="http://schemas.microsoft.com/office/powerpoint/2010/main" val="912060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100" y="531591"/>
            <a:ext cx="6589199" cy="597932"/>
          </a:xfrm>
        </p:spPr>
        <p:txBody>
          <a:bodyPr>
            <a:normAutofit fontScale="90000"/>
          </a:bodyPr>
          <a:lstStyle/>
          <a:p>
            <a:pPr algn="ctr"/>
            <a:r>
              <a:rPr lang="en-US" dirty="0"/>
              <a:t>The Engineering Four R’s of Resiliency</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25798F7-9B12-4845-A4F9-B826E9D22D20}"/>
              </a:ext>
            </a:extLst>
          </p:cNvPr>
          <p:cNvGrpSpPr/>
          <p:nvPr/>
        </p:nvGrpSpPr>
        <p:grpSpPr>
          <a:xfrm>
            <a:off x="1828800" y="1716786"/>
            <a:ext cx="5181600" cy="4953000"/>
            <a:chOff x="2286000" y="1315437"/>
            <a:chExt cx="5029198" cy="5083750"/>
          </a:xfrm>
        </p:grpSpPr>
        <p:sp>
          <p:nvSpPr>
            <p:cNvPr id="3" name="Rectangle: Rounded Corners 2">
              <a:extLst>
                <a:ext uri="{FF2B5EF4-FFF2-40B4-BE49-F238E27FC236}">
                  <a16:creationId xmlns:a16="http://schemas.microsoft.com/office/drawing/2014/main" id="{F8904A95-79D4-48E9-9832-6742E3A14E20}"/>
                </a:ext>
              </a:extLst>
            </p:cNvPr>
            <p:cNvSpPr/>
            <p:nvPr/>
          </p:nvSpPr>
          <p:spPr>
            <a:xfrm>
              <a:off x="3865811" y="2863508"/>
              <a:ext cx="1891397" cy="1987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5AA8DC6-5EA1-4108-B2A0-38B73CE6FCA5}"/>
                </a:ext>
              </a:extLst>
            </p:cNvPr>
            <p:cNvGrpSpPr/>
            <p:nvPr/>
          </p:nvGrpSpPr>
          <p:grpSpPr>
            <a:xfrm>
              <a:off x="4444013" y="1315437"/>
              <a:ext cx="889986" cy="1981199"/>
              <a:chOff x="4433758" y="1358254"/>
              <a:chExt cx="889986" cy="1981199"/>
            </a:xfrm>
          </p:grpSpPr>
          <p:sp>
            <p:nvSpPr>
              <p:cNvPr id="11" name="Arrow: Right 10">
                <a:extLst>
                  <a:ext uri="{FF2B5EF4-FFF2-40B4-BE49-F238E27FC236}">
                    <a16:creationId xmlns:a16="http://schemas.microsoft.com/office/drawing/2014/main" id="{10D1EBAA-10E5-49C7-891B-87C83C468DEF}"/>
                  </a:ext>
                </a:extLst>
              </p:cNvPr>
              <p:cNvSpPr/>
              <p:nvPr/>
            </p:nvSpPr>
            <p:spPr>
              <a:xfrm rot="5400000">
                <a:off x="3888151" y="1903861"/>
                <a:ext cx="1981199" cy="88998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AD9642-BFCC-4B5E-9D9D-DF860D201811}"/>
                  </a:ext>
                </a:extLst>
              </p:cNvPr>
              <p:cNvSpPr/>
              <p:nvPr/>
            </p:nvSpPr>
            <p:spPr>
              <a:xfrm rot="16200000">
                <a:off x="4146020" y="1972558"/>
                <a:ext cx="1412567"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Robustness</a:t>
                </a:r>
              </a:p>
            </p:txBody>
          </p:sp>
        </p:grpSp>
        <p:grpSp>
          <p:nvGrpSpPr>
            <p:cNvPr id="18" name="Group 17">
              <a:extLst>
                <a:ext uri="{FF2B5EF4-FFF2-40B4-BE49-F238E27FC236}">
                  <a16:creationId xmlns:a16="http://schemas.microsoft.com/office/drawing/2014/main" id="{FB92F510-5A87-4DD1-A43C-0E55566E6638}"/>
                </a:ext>
              </a:extLst>
            </p:cNvPr>
            <p:cNvGrpSpPr/>
            <p:nvPr/>
          </p:nvGrpSpPr>
          <p:grpSpPr>
            <a:xfrm>
              <a:off x="5333999" y="3358366"/>
              <a:ext cx="1981199" cy="889986"/>
              <a:chOff x="5334000" y="3358366"/>
              <a:chExt cx="1981199" cy="889986"/>
            </a:xfrm>
          </p:grpSpPr>
          <p:sp>
            <p:nvSpPr>
              <p:cNvPr id="16" name="Arrow: Right 15">
                <a:extLst>
                  <a:ext uri="{FF2B5EF4-FFF2-40B4-BE49-F238E27FC236}">
                    <a16:creationId xmlns:a16="http://schemas.microsoft.com/office/drawing/2014/main" id="{A7C701AA-FB13-4F68-8B6D-79F47666F188}"/>
                  </a:ext>
                </a:extLst>
              </p:cNvPr>
              <p:cNvSpPr/>
              <p:nvPr/>
            </p:nvSpPr>
            <p:spPr>
              <a:xfrm rot="10800000">
                <a:off x="5334000" y="3358366"/>
                <a:ext cx="1981199" cy="88998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DFCF5E-CEF9-4317-A351-E8935095BF34}"/>
                  </a:ext>
                </a:extLst>
              </p:cNvPr>
              <p:cNvSpPr/>
              <p:nvPr/>
            </p:nvSpPr>
            <p:spPr>
              <a:xfrm>
                <a:off x="5670197" y="3595192"/>
                <a:ext cx="1645002"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Redundancy</a:t>
                </a:r>
              </a:p>
            </p:txBody>
          </p:sp>
        </p:grpSp>
        <p:grpSp>
          <p:nvGrpSpPr>
            <p:cNvPr id="8" name="Group 7">
              <a:extLst>
                <a:ext uri="{FF2B5EF4-FFF2-40B4-BE49-F238E27FC236}">
                  <a16:creationId xmlns:a16="http://schemas.microsoft.com/office/drawing/2014/main" id="{92AC60FC-EC3A-4EA7-9770-BBBD8DEC15C7}"/>
                </a:ext>
              </a:extLst>
            </p:cNvPr>
            <p:cNvGrpSpPr/>
            <p:nvPr/>
          </p:nvGrpSpPr>
          <p:grpSpPr>
            <a:xfrm>
              <a:off x="2286000" y="3358366"/>
              <a:ext cx="2003020" cy="889986"/>
              <a:chOff x="1937971" y="3595192"/>
              <a:chExt cx="2003020" cy="889986"/>
            </a:xfrm>
          </p:grpSpPr>
          <p:sp>
            <p:nvSpPr>
              <p:cNvPr id="17" name="Arrow: Right 16">
                <a:extLst>
                  <a:ext uri="{FF2B5EF4-FFF2-40B4-BE49-F238E27FC236}">
                    <a16:creationId xmlns:a16="http://schemas.microsoft.com/office/drawing/2014/main" id="{FBFA328B-912B-44D5-8ADD-F39BE0A578E6}"/>
                  </a:ext>
                </a:extLst>
              </p:cNvPr>
              <p:cNvSpPr/>
              <p:nvPr/>
            </p:nvSpPr>
            <p:spPr>
              <a:xfrm>
                <a:off x="1959792" y="3595192"/>
                <a:ext cx="1981199" cy="889986"/>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16AF88-183D-459C-ADF2-5F26B0490397}"/>
                  </a:ext>
                </a:extLst>
              </p:cNvPr>
              <p:cNvSpPr/>
              <p:nvPr/>
            </p:nvSpPr>
            <p:spPr>
              <a:xfrm>
                <a:off x="1937971" y="3855519"/>
                <a:ext cx="1955985" cy="369332"/>
              </a:xfrm>
              <a:prstGeom prst="rect">
                <a:avLst/>
              </a:prstGeom>
              <a:noFill/>
            </p:spPr>
            <p:txBody>
              <a:bodyPr wrap="none" lIns="91440" tIns="45720" rIns="91440" bIns="45720">
                <a:spAutoFit/>
              </a:bodyPr>
              <a:lstStyle/>
              <a:p>
                <a:pPr algn="ctr"/>
                <a:r>
                  <a:rPr lang="en-US" b="1" dirty="0">
                    <a:ln w="0"/>
                    <a:effectLst>
                      <a:outerShdw blurRad="38100" dist="19050" dir="2700000" algn="tl" rotWithShape="0">
                        <a:schemeClr val="dk1">
                          <a:alpha val="40000"/>
                        </a:schemeClr>
                      </a:outerShdw>
                    </a:effectLst>
                  </a:rPr>
                  <a:t>Resourcefulness</a:t>
                </a:r>
                <a:endParaRPr lang="en-US" b="1" cap="none" spc="0" dirty="0">
                  <a:ln w="0"/>
                  <a:solidFill>
                    <a:schemeClr val="tx1"/>
                  </a:solidFill>
                  <a:effectLst>
                    <a:outerShdw blurRad="38100" dist="19050" dir="2700000" algn="tl" rotWithShape="0">
                      <a:schemeClr val="dk1">
                        <a:alpha val="40000"/>
                      </a:schemeClr>
                    </a:outerShdw>
                  </a:effectLst>
                </a:endParaRPr>
              </a:p>
            </p:txBody>
          </p:sp>
        </p:grpSp>
        <p:grpSp>
          <p:nvGrpSpPr>
            <p:cNvPr id="21" name="Group 20">
              <a:extLst>
                <a:ext uri="{FF2B5EF4-FFF2-40B4-BE49-F238E27FC236}">
                  <a16:creationId xmlns:a16="http://schemas.microsoft.com/office/drawing/2014/main" id="{8FEBED9E-6187-4D17-B282-C151B2B42B48}"/>
                </a:ext>
              </a:extLst>
            </p:cNvPr>
            <p:cNvGrpSpPr/>
            <p:nvPr/>
          </p:nvGrpSpPr>
          <p:grpSpPr>
            <a:xfrm rot="16200000">
              <a:off x="3854902" y="4963595"/>
              <a:ext cx="1981199" cy="889986"/>
              <a:chOff x="1959792" y="3595192"/>
              <a:chExt cx="1981199" cy="889986"/>
            </a:xfrm>
            <a:solidFill>
              <a:srgbClr val="3399FF"/>
            </a:solidFill>
          </p:grpSpPr>
          <p:sp>
            <p:nvSpPr>
              <p:cNvPr id="22" name="Arrow: Right 21">
                <a:extLst>
                  <a:ext uri="{FF2B5EF4-FFF2-40B4-BE49-F238E27FC236}">
                    <a16:creationId xmlns:a16="http://schemas.microsoft.com/office/drawing/2014/main" id="{A24D646A-04F2-4072-98EE-5D31059B1DCB}"/>
                  </a:ext>
                </a:extLst>
              </p:cNvPr>
              <p:cNvSpPr/>
              <p:nvPr/>
            </p:nvSpPr>
            <p:spPr>
              <a:xfrm>
                <a:off x="1959792" y="3595192"/>
                <a:ext cx="1981199" cy="88998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4716748-5103-48AE-ADC3-1DB0C0E78375}"/>
                  </a:ext>
                </a:extLst>
              </p:cNvPr>
              <p:cNvSpPr/>
              <p:nvPr/>
            </p:nvSpPr>
            <p:spPr>
              <a:xfrm>
                <a:off x="2369982" y="3855519"/>
                <a:ext cx="1091966" cy="369332"/>
              </a:xfrm>
              <a:prstGeom prst="rect">
                <a:avLst/>
              </a:prstGeom>
              <a:grp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Rapidity</a:t>
                </a:r>
              </a:p>
            </p:txBody>
          </p:sp>
        </p:grpSp>
      </p:grpSp>
      <p:sp>
        <p:nvSpPr>
          <p:cNvPr id="25" name="Rectangle 24">
            <a:extLst>
              <a:ext uri="{FF2B5EF4-FFF2-40B4-BE49-F238E27FC236}">
                <a16:creationId xmlns:a16="http://schemas.microsoft.com/office/drawing/2014/main" id="{CA749902-203D-4E3F-94F7-CF3C0C3D7599}"/>
              </a:ext>
            </a:extLst>
          </p:cNvPr>
          <p:cNvSpPr/>
          <p:nvPr/>
        </p:nvSpPr>
        <p:spPr>
          <a:xfrm>
            <a:off x="3906196" y="3794657"/>
            <a:ext cx="1154482" cy="646331"/>
          </a:xfrm>
          <a:prstGeom prst="rect">
            <a:avLst/>
          </a:prstGeom>
          <a:noFill/>
        </p:spPr>
        <p:txBody>
          <a:bodyPr wrap="none" lIns="91440" tIns="45720" rIns="91440" bIns="45720">
            <a:spAutoFit/>
          </a:bodyPr>
          <a:lstStyle/>
          <a:p>
            <a:pPr algn="ctr"/>
            <a:r>
              <a:rPr lang="en-US" b="1" dirty="0">
                <a:ln w="0"/>
                <a:solidFill>
                  <a:schemeClr val="bg1"/>
                </a:solidFill>
                <a:effectLst>
                  <a:outerShdw blurRad="38100" dist="19050" dir="2700000" algn="tl" rotWithShape="0">
                    <a:schemeClr val="dk1">
                      <a:alpha val="40000"/>
                    </a:schemeClr>
                  </a:outerShdw>
                </a:effectLst>
              </a:rPr>
              <a:t>Resilient </a:t>
            </a:r>
          </a:p>
          <a:p>
            <a:pPr algn="ctr"/>
            <a:r>
              <a:rPr lang="en-US" b="1" dirty="0">
                <a:ln w="0"/>
                <a:solidFill>
                  <a:schemeClr val="bg1"/>
                </a:solidFill>
                <a:effectLst>
                  <a:outerShdw blurRad="38100" dist="19050" dir="2700000" algn="tl" rotWithShape="0">
                    <a:schemeClr val="dk1">
                      <a:alpha val="40000"/>
                    </a:schemeClr>
                  </a:outerShdw>
                </a:effectLst>
              </a:rPr>
              <a:t>Systems</a:t>
            </a:r>
            <a:endParaRPr lang="en-US"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1909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7975"/>
            <a:ext cx="6589199" cy="597932"/>
          </a:xfrm>
        </p:spPr>
        <p:txBody>
          <a:bodyPr>
            <a:normAutofit fontScale="90000"/>
          </a:bodyPr>
          <a:lstStyle/>
          <a:p>
            <a:pPr algn="ctr"/>
            <a:r>
              <a:rPr lang="en-US" dirty="0"/>
              <a:t>Resourcefulness</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miro.medium.com/max/3176/1*fTO7K8TgJxLOPTUqMLCAGw.jpeg">
            <a:extLst>
              <a:ext uri="{FF2B5EF4-FFF2-40B4-BE49-F238E27FC236}">
                <a16:creationId xmlns:a16="http://schemas.microsoft.com/office/drawing/2014/main" id="{535AD000-C2B0-4791-A214-2AB560159F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1" y="1488274"/>
            <a:ext cx="4114800" cy="21402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C7BFBC-E570-4941-90A0-2AD3084942D2}"/>
              </a:ext>
            </a:extLst>
          </p:cNvPr>
          <p:cNvSpPr/>
          <p:nvPr/>
        </p:nvSpPr>
        <p:spPr>
          <a:xfrm>
            <a:off x="1066801" y="3802423"/>
            <a:ext cx="3685624" cy="369332"/>
          </a:xfrm>
          <a:prstGeom prst="rect">
            <a:avLst/>
          </a:prstGeom>
          <a:noFill/>
        </p:spPr>
        <p:txBody>
          <a:bodyPr wrap="none" lIns="91440" tIns="45720" rIns="91440" bIns="45720">
            <a:spAutoFit/>
          </a:bodyPr>
          <a:lstStyle/>
          <a:p>
            <a:pPr algn="ctr"/>
            <a:r>
              <a:rPr lang="en-US" b="1" dirty="0">
                <a:ln w="9525">
                  <a:solidFill>
                    <a:schemeClr val="bg1"/>
                  </a:solidFill>
                  <a:prstDash val="solid"/>
                </a:ln>
                <a:effectLst>
                  <a:outerShdw blurRad="12700" dist="38100" dir="2700000" algn="tl" rotWithShape="0">
                    <a:schemeClr val="accent5">
                      <a:lumMod val="60000"/>
                      <a:lumOff val="40000"/>
                    </a:schemeClr>
                  </a:outerShdw>
                </a:effectLst>
              </a:rPr>
              <a:t>Making Do with What You Have</a:t>
            </a:r>
            <a:endParaRPr lang="en-US"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pic>
        <p:nvPicPr>
          <p:cNvPr id="3074" name="Picture 2" descr="Alternative use of used Tires – Gudsol">
            <a:extLst>
              <a:ext uri="{FF2B5EF4-FFF2-40B4-BE49-F238E27FC236}">
                <a16:creationId xmlns:a16="http://schemas.microsoft.com/office/drawing/2014/main" id="{4781EA31-6D87-46C8-9A72-1C2F0136A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130766"/>
            <a:ext cx="3951037" cy="3039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2978D3-045A-4351-8A7F-0E9D41938967}"/>
              </a:ext>
            </a:extLst>
          </p:cNvPr>
          <p:cNvSpPr/>
          <p:nvPr/>
        </p:nvSpPr>
        <p:spPr>
          <a:xfrm>
            <a:off x="3962400" y="6319693"/>
            <a:ext cx="3409909" cy="369332"/>
          </a:xfrm>
          <a:prstGeom prst="rect">
            <a:avLst/>
          </a:prstGeom>
        </p:spPr>
        <p:txBody>
          <a:bodyPr wrap="none">
            <a:spAutoFit/>
          </a:bodyPr>
          <a:lstStyle/>
          <a:p>
            <a:pPr algn="ctr"/>
            <a:r>
              <a:rPr lang="en-US" b="1" dirty="0">
                <a:ln w="9525">
                  <a:solidFill>
                    <a:schemeClr val="bg1"/>
                  </a:solidFill>
                  <a:prstDash val="solid"/>
                </a:ln>
                <a:effectLst>
                  <a:outerShdw blurRad="12700" dist="38100" dir="2700000" algn="tl" rotWithShape="0">
                    <a:schemeClr val="accent5">
                      <a:lumMod val="60000"/>
                      <a:lumOff val="40000"/>
                    </a:schemeClr>
                  </a:outerShdw>
                </a:effectLst>
              </a:rPr>
              <a:t>Making Alternative Functions</a:t>
            </a:r>
          </a:p>
        </p:txBody>
      </p:sp>
    </p:spTree>
    <p:extLst>
      <p:ext uri="{BB962C8B-B14F-4D97-AF65-F5344CB8AC3E}">
        <p14:creationId xmlns:p14="http://schemas.microsoft.com/office/powerpoint/2010/main" val="773196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7975"/>
            <a:ext cx="6589199" cy="597932"/>
          </a:xfrm>
        </p:spPr>
        <p:txBody>
          <a:bodyPr>
            <a:normAutofit fontScale="90000"/>
          </a:bodyPr>
          <a:lstStyle/>
          <a:p>
            <a:pPr algn="ctr"/>
            <a:r>
              <a:rPr lang="en-US" dirty="0"/>
              <a:t>Resourcefulness</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C7BFBC-E570-4941-90A0-2AD3084942D2}"/>
              </a:ext>
            </a:extLst>
          </p:cNvPr>
          <p:cNvSpPr/>
          <p:nvPr/>
        </p:nvSpPr>
        <p:spPr>
          <a:xfrm>
            <a:off x="1823417" y="3802423"/>
            <a:ext cx="2172390" cy="369332"/>
          </a:xfrm>
          <a:prstGeom prst="rect">
            <a:avLst/>
          </a:prstGeom>
          <a:noFill/>
        </p:spPr>
        <p:txBody>
          <a:bodyPr wrap="none" lIns="91440" tIns="45720" rIns="91440" bIns="45720">
            <a:spAutoFit/>
          </a:bodyPr>
          <a:lstStyle/>
          <a:p>
            <a:pPr algn="ctr"/>
            <a:r>
              <a:rPr lang="en-US" b="1" dirty="0">
                <a:ln w="9525">
                  <a:solidFill>
                    <a:schemeClr val="bg1"/>
                  </a:solidFill>
                  <a:prstDash val="solid"/>
                </a:ln>
                <a:effectLst>
                  <a:outerShdw blurRad="12700" dist="38100" dir="2700000" algn="tl" rotWithShape="0">
                    <a:schemeClr val="accent5">
                      <a:lumMod val="60000"/>
                      <a:lumOff val="40000"/>
                    </a:schemeClr>
                  </a:outerShdw>
                </a:effectLst>
              </a:rPr>
              <a:t>Having Resources</a:t>
            </a:r>
            <a:endParaRPr lang="en-US"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4" name="Rectangle 3">
            <a:extLst>
              <a:ext uri="{FF2B5EF4-FFF2-40B4-BE49-F238E27FC236}">
                <a16:creationId xmlns:a16="http://schemas.microsoft.com/office/drawing/2014/main" id="{F32978D3-045A-4351-8A7F-0E9D41938967}"/>
              </a:ext>
            </a:extLst>
          </p:cNvPr>
          <p:cNvSpPr/>
          <p:nvPr/>
        </p:nvSpPr>
        <p:spPr>
          <a:xfrm>
            <a:off x="5410200" y="3802423"/>
            <a:ext cx="2666999" cy="369332"/>
          </a:xfrm>
          <a:prstGeom prst="rect">
            <a:avLst/>
          </a:prstGeom>
        </p:spPr>
        <p:txBody>
          <a:bodyPr wrap="square">
            <a:spAutoFit/>
          </a:bodyPr>
          <a:lstStyle/>
          <a:p>
            <a:pPr algn="ctr"/>
            <a:r>
              <a:rPr lang="en-US" b="1" dirty="0">
                <a:ln w="9525">
                  <a:solidFill>
                    <a:schemeClr val="bg1"/>
                  </a:solidFill>
                  <a:prstDash val="solid"/>
                </a:ln>
                <a:effectLst>
                  <a:outerShdw blurRad="12700" dist="38100" dir="2700000" algn="tl" rotWithShape="0">
                    <a:schemeClr val="accent5">
                      <a:lumMod val="60000"/>
                      <a:lumOff val="40000"/>
                    </a:schemeClr>
                  </a:outerShdw>
                </a:effectLst>
              </a:rPr>
              <a:t>Lack of Resources</a:t>
            </a:r>
          </a:p>
        </p:txBody>
      </p:sp>
      <p:pic>
        <p:nvPicPr>
          <p:cNvPr id="6146" name="Picture 2" descr="Many plan to stockpile again during COVID-19 second wave">
            <a:extLst>
              <a:ext uri="{FF2B5EF4-FFF2-40B4-BE49-F238E27FC236}">
                <a16:creationId xmlns:a16="http://schemas.microsoft.com/office/drawing/2014/main" id="{128B3502-E469-49BC-B5B5-7B1DC39746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081" y="1648286"/>
            <a:ext cx="3521319" cy="21293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U.S. Medical Stockpile Can't Solve The Coronavirus Crisis : Shots -  Health News : NPR">
            <a:extLst>
              <a:ext uri="{FF2B5EF4-FFF2-40B4-BE49-F238E27FC236}">
                <a16:creationId xmlns:a16="http://schemas.microsoft.com/office/drawing/2014/main" id="{0C454FFB-72C2-41AE-95FA-2240A26E2F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1734627"/>
            <a:ext cx="3258001" cy="208124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ftermath of Nepal earthquake in town of Khokana">
            <a:extLst>
              <a:ext uri="{FF2B5EF4-FFF2-40B4-BE49-F238E27FC236}">
                <a16:creationId xmlns:a16="http://schemas.microsoft.com/office/drawing/2014/main" id="{9235F3C5-C713-4E75-8940-D1BE5FF014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9401" y="4264590"/>
            <a:ext cx="3581401" cy="210985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taly, &quot;L'Aquila Earthquake&quot; - Marco Di Lauro">
            <a:extLst>
              <a:ext uri="{FF2B5EF4-FFF2-40B4-BE49-F238E27FC236}">
                <a16:creationId xmlns:a16="http://schemas.microsoft.com/office/drawing/2014/main" id="{761902D1-3041-46C2-8924-F12C746E12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3147" y="4264590"/>
            <a:ext cx="3317136" cy="221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371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400" y="710138"/>
            <a:ext cx="6589199" cy="597932"/>
          </a:xfrm>
        </p:spPr>
        <p:txBody>
          <a:bodyPr>
            <a:normAutofit fontScale="90000"/>
          </a:bodyPr>
          <a:lstStyle/>
          <a:p>
            <a:pPr algn="ctr"/>
            <a:r>
              <a:rPr lang="en-US" dirty="0"/>
              <a:t>Robustness (Strength)</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Right 2">
            <a:extLst>
              <a:ext uri="{FF2B5EF4-FFF2-40B4-BE49-F238E27FC236}">
                <a16:creationId xmlns:a16="http://schemas.microsoft.com/office/drawing/2014/main" id="{0E3451A7-E98E-4A92-8D47-14C02B51A678}"/>
              </a:ext>
            </a:extLst>
          </p:cNvPr>
          <p:cNvSpPr/>
          <p:nvPr/>
        </p:nvSpPr>
        <p:spPr>
          <a:xfrm>
            <a:off x="1524000" y="1362592"/>
            <a:ext cx="6858000" cy="1676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Fragile                                                 Robust                                                    </a:t>
            </a:r>
          </a:p>
        </p:txBody>
      </p:sp>
      <p:pic>
        <p:nvPicPr>
          <p:cNvPr id="5122" name="Picture 2" descr="Brooklyn Bridge Facts | Attractions">
            <a:extLst>
              <a:ext uri="{FF2B5EF4-FFF2-40B4-BE49-F238E27FC236}">
                <a16:creationId xmlns:a16="http://schemas.microsoft.com/office/drawing/2014/main" id="{8B063F84-56B6-4313-B535-F4CCB1D712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3945" y="3352156"/>
            <a:ext cx="3504243" cy="23400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coma Narrows Bridge | Collapse, Disaster, Length, History, &amp; Facts |  Britannica">
            <a:extLst>
              <a:ext uri="{FF2B5EF4-FFF2-40B4-BE49-F238E27FC236}">
                <a16:creationId xmlns:a16="http://schemas.microsoft.com/office/drawing/2014/main" id="{689CEF39-788B-4F5E-8658-9E8ED68942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913" y="3352156"/>
            <a:ext cx="2859524" cy="2340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67187B-A8C1-41D4-9B34-6B32A1A06D09}"/>
              </a:ext>
            </a:extLst>
          </p:cNvPr>
          <p:cNvSpPr txBox="1"/>
          <p:nvPr/>
        </p:nvSpPr>
        <p:spPr>
          <a:xfrm>
            <a:off x="5383851" y="5820709"/>
            <a:ext cx="3134191" cy="369332"/>
          </a:xfrm>
          <a:prstGeom prst="rect">
            <a:avLst/>
          </a:prstGeom>
          <a:noFill/>
        </p:spPr>
        <p:txBody>
          <a:bodyPr wrap="none" rtlCol="0">
            <a:spAutoFit/>
          </a:bodyPr>
          <a:lstStyle/>
          <a:p>
            <a:r>
              <a:rPr lang="en-US"/>
              <a:t>Brooklyn Bridge, New York </a:t>
            </a:r>
            <a:endParaRPr lang="en-US" dirty="0"/>
          </a:p>
        </p:txBody>
      </p:sp>
      <p:sp>
        <p:nvSpPr>
          <p:cNvPr id="5" name="Rectangle 4">
            <a:extLst>
              <a:ext uri="{FF2B5EF4-FFF2-40B4-BE49-F238E27FC236}">
                <a16:creationId xmlns:a16="http://schemas.microsoft.com/office/drawing/2014/main" id="{FC5D9335-3B05-4F76-A2FD-AB99B742BCF6}"/>
              </a:ext>
            </a:extLst>
          </p:cNvPr>
          <p:cNvSpPr/>
          <p:nvPr/>
        </p:nvSpPr>
        <p:spPr>
          <a:xfrm>
            <a:off x="988756" y="5820709"/>
            <a:ext cx="2917786" cy="646331"/>
          </a:xfrm>
          <a:prstGeom prst="rect">
            <a:avLst/>
          </a:prstGeom>
        </p:spPr>
        <p:txBody>
          <a:bodyPr wrap="none">
            <a:spAutoFit/>
          </a:bodyPr>
          <a:lstStyle/>
          <a:p>
            <a:r>
              <a:rPr lang="en-US" dirty="0"/>
              <a:t>Tacoma Narrows Bridge,</a:t>
            </a:r>
          </a:p>
          <a:p>
            <a:r>
              <a:rPr lang="en-US" dirty="0"/>
              <a:t> Washington</a:t>
            </a:r>
          </a:p>
        </p:txBody>
      </p:sp>
    </p:spTree>
    <p:extLst>
      <p:ext uri="{BB962C8B-B14F-4D97-AF65-F5344CB8AC3E}">
        <p14:creationId xmlns:p14="http://schemas.microsoft.com/office/powerpoint/2010/main" val="4011989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6589199" cy="597932"/>
          </a:xfrm>
        </p:spPr>
        <p:txBody>
          <a:bodyPr>
            <a:normAutofit fontScale="90000"/>
          </a:bodyPr>
          <a:lstStyle/>
          <a:p>
            <a:pPr algn="ctr"/>
            <a:r>
              <a:rPr lang="en-US" dirty="0"/>
              <a:t>Robustness (Ductile)</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Right 2">
            <a:extLst>
              <a:ext uri="{FF2B5EF4-FFF2-40B4-BE49-F238E27FC236}">
                <a16:creationId xmlns:a16="http://schemas.microsoft.com/office/drawing/2014/main" id="{0E3451A7-E98E-4A92-8D47-14C02B51A678}"/>
              </a:ext>
            </a:extLst>
          </p:cNvPr>
          <p:cNvSpPr/>
          <p:nvPr/>
        </p:nvSpPr>
        <p:spPr>
          <a:xfrm>
            <a:off x="1474150" y="1228896"/>
            <a:ext cx="6858000" cy="1676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Brittle                                                 Flexible                                                    </a:t>
            </a:r>
          </a:p>
        </p:txBody>
      </p:sp>
      <p:pic>
        <p:nvPicPr>
          <p:cNvPr id="6" name="Picture 5">
            <a:extLst>
              <a:ext uri="{FF2B5EF4-FFF2-40B4-BE49-F238E27FC236}">
                <a16:creationId xmlns:a16="http://schemas.microsoft.com/office/drawing/2014/main" id="{A53A2043-A69B-4575-908E-5A1FB77DDC4F}"/>
              </a:ext>
            </a:extLst>
          </p:cNvPr>
          <p:cNvPicPr>
            <a:picLocks noChangeAspect="1"/>
          </p:cNvPicPr>
          <p:nvPr/>
        </p:nvPicPr>
        <p:blipFill>
          <a:blip r:embed="rId4"/>
          <a:stretch>
            <a:fillRect/>
          </a:stretch>
        </p:blipFill>
        <p:spPr>
          <a:xfrm>
            <a:off x="381000" y="4267200"/>
            <a:ext cx="2371664" cy="1576904"/>
          </a:xfrm>
          <a:prstGeom prst="rect">
            <a:avLst/>
          </a:prstGeom>
        </p:spPr>
      </p:pic>
      <p:pic>
        <p:nvPicPr>
          <p:cNvPr id="8" name="Picture 7">
            <a:extLst>
              <a:ext uri="{FF2B5EF4-FFF2-40B4-BE49-F238E27FC236}">
                <a16:creationId xmlns:a16="http://schemas.microsoft.com/office/drawing/2014/main" id="{9183A498-21B0-4C5F-8BF4-63AA308BB17D}"/>
              </a:ext>
            </a:extLst>
          </p:cNvPr>
          <p:cNvPicPr>
            <a:picLocks noChangeAspect="1"/>
          </p:cNvPicPr>
          <p:nvPr/>
        </p:nvPicPr>
        <p:blipFill>
          <a:blip r:embed="rId5"/>
          <a:stretch>
            <a:fillRect/>
          </a:stretch>
        </p:blipFill>
        <p:spPr>
          <a:xfrm>
            <a:off x="6668408" y="4191000"/>
            <a:ext cx="2390386" cy="1576904"/>
          </a:xfrm>
          <a:prstGeom prst="rect">
            <a:avLst/>
          </a:prstGeom>
        </p:spPr>
      </p:pic>
      <p:pic>
        <p:nvPicPr>
          <p:cNvPr id="4098" name="Picture 2" descr="https://upload.wikimedia.org/wikipedia/commons/0/00/Brittle_v_ductile_stress-strain_behaviour.png">
            <a:extLst>
              <a:ext uri="{FF2B5EF4-FFF2-40B4-BE49-F238E27FC236}">
                <a16:creationId xmlns:a16="http://schemas.microsoft.com/office/drawing/2014/main" id="{1F6D633C-EAD3-432C-801D-3BA0BDCB2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727383"/>
            <a:ext cx="3472120" cy="394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724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865" y="467998"/>
            <a:ext cx="6589199" cy="597932"/>
          </a:xfrm>
        </p:spPr>
        <p:txBody>
          <a:bodyPr>
            <a:normAutofit fontScale="90000"/>
          </a:bodyPr>
          <a:lstStyle/>
          <a:p>
            <a:pPr algn="ctr"/>
            <a:r>
              <a:rPr lang="en-US" dirty="0"/>
              <a:t>Redundancy</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703EDA-2AD7-4FB0-8D04-0B42972193DB}"/>
              </a:ext>
            </a:extLst>
          </p:cNvPr>
          <p:cNvPicPr>
            <a:picLocks noChangeAspect="1"/>
          </p:cNvPicPr>
          <p:nvPr/>
        </p:nvPicPr>
        <p:blipFill>
          <a:blip r:embed="rId4"/>
          <a:stretch>
            <a:fillRect/>
          </a:stretch>
        </p:blipFill>
        <p:spPr>
          <a:xfrm>
            <a:off x="1343293" y="1065930"/>
            <a:ext cx="4043806" cy="2438400"/>
          </a:xfrm>
          <a:prstGeom prst="rect">
            <a:avLst/>
          </a:prstGeom>
        </p:spPr>
      </p:pic>
      <p:sp>
        <p:nvSpPr>
          <p:cNvPr id="4" name="TextBox 3">
            <a:extLst>
              <a:ext uri="{FF2B5EF4-FFF2-40B4-BE49-F238E27FC236}">
                <a16:creationId xmlns:a16="http://schemas.microsoft.com/office/drawing/2014/main" id="{73BD953F-4B1D-47FE-B865-DA8D65D8B03B}"/>
              </a:ext>
            </a:extLst>
          </p:cNvPr>
          <p:cNvSpPr txBox="1"/>
          <p:nvPr/>
        </p:nvSpPr>
        <p:spPr>
          <a:xfrm>
            <a:off x="1554865" y="3504330"/>
            <a:ext cx="3887603" cy="369332"/>
          </a:xfrm>
          <a:prstGeom prst="rect">
            <a:avLst/>
          </a:prstGeom>
          <a:noFill/>
        </p:spPr>
        <p:txBody>
          <a:bodyPr wrap="none" rtlCol="0">
            <a:spAutoFit/>
          </a:bodyPr>
          <a:lstStyle/>
          <a:p>
            <a:r>
              <a:rPr lang="en-US" dirty="0"/>
              <a:t>Traffic Network with Redundancy</a:t>
            </a:r>
          </a:p>
        </p:txBody>
      </p:sp>
      <p:pic>
        <p:nvPicPr>
          <p:cNvPr id="10244" name="Picture 4" descr="US Navy ready to help free cargo ship blocking Suez Canal">
            <a:extLst>
              <a:ext uri="{FF2B5EF4-FFF2-40B4-BE49-F238E27FC236}">
                <a16:creationId xmlns:a16="http://schemas.microsoft.com/office/drawing/2014/main" id="{AC5FFC1D-7CA8-4478-8C2B-BD809AB560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982" y="4004683"/>
            <a:ext cx="3249512" cy="21657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BD997B-9A44-4B0D-A8EC-368A63ACADFE}"/>
              </a:ext>
            </a:extLst>
          </p:cNvPr>
          <p:cNvSpPr/>
          <p:nvPr/>
        </p:nvSpPr>
        <p:spPr>
          <a:xfrm>
            <a:off x="3365196" y="6301481"/>
            <a:ext cx="4102405" cy="369332"/>
          </a:xfrm>
          <a:prstGeom prst="rect">
            <a:avLst/>
          </a:prstGeom>
        </p:spPr>
        <p:txBody>
          <a:bodyPr wrap="none">
            <a:spAutoFit/>
          </a:bodyPr>
          <a:lstStyle/>
          <a:p>
            <a:r>
              <a:rPr lang="en-US" dirty="0"/>
              <a:t>Maritime Network with Choke Point</a:t>
            </a:r>
          </a:p>
        </p:txBody>
      </p:sp>
      <p:sp>
        <p:nvSpPr>
          <p:cNvPr id="6" name="TextBox 5">
            <a:extLst>
              <a:ext uri="{FF2B5EF4-FFF2-40B4-BE49-F238E27FC236}">
                <a16:creationId xmlns:a16="http://schemas.microsoft.com/office/drawing/2014/main" id="{F5194E76-73DF-4365-A06E-580B6553A723}"/>
              </a:ext>
            </a:extLst>
          </p:cNvPr>
          <p:cNvSpPr txBox="1"/>
          <p:nvPr/>
        </p:nvSpPr>
        <p:spPr>
          <a:xfrm>
            <a:off x="1317363" y="2633864"/>
            <a:ext cx="356188" cy="369332"/>
          </a:xfrm>
          <a:prstGeom prst="rect">
            <a:avLst/>
          </a:prstGeom>
          <a:noFill/>
        </p:spPr>
        <p:txBody>
          <a:bodyPr wrap="none" rtlCol="0">
            <a:spAutoFit/>
          </a:bodyPr>
          <a:lstStyle/>
          <a:p>
            <a:r>
              <a:rPr lang="en-US" dirty="0"/>
              <a:t>A</a:t>
            </a:r>
          </a:p>
        </p:txBody>
      </p:sp>
      <p:sp>
        <p:nvSpPr>
          <p:cNvPr id="8" name="TextBox 7">
            <a:extLst>
              <a:ext uri="{FF2B5EF4-FFF2-40B4-BE49-F238E27FC236}">
                <a16:creationId xmlns:a16="http://schemas.microsoft.com/office/drawing/2014/main" id="{821AB453-28D2-4945-8B25-F9FFB0764683}"/>
              </a:ext>
            </a:extLst>
          </p:cNvPr>
          <p:cNvSpPr txBox="1"/>
          <p:nvPr/>
        </p:nvSpPr>
        <p:spPr>
          <a:xfrm>
            <a:off x="4812141" y="1524000"/>
            <a:ext cx="317716"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3746199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865" y="467998"/>
            <a:ext cx="6589199" cy="597932"/>
          </a:xfrm>
        </p:spPr>
        <p:txBody>
          <a:bodyPr>
            <a:normAutofit fontScale="90000"/>
          </a:bodyPr>
          <a:lstStyle/>
          <a:p>
            <a:pPr algn="ctr"/>
            <a:r>
              <a:rPr lang="en-US" dirty="0"/>
              <a:t>Redundancy</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BD953F-4B1D-47FE-B865-DA8D65D8B03B}"/>
              </a:ext>
            </a:extLst>
          </p:cNvPr>
          <p:cNvSpPr txBox="1"/>
          <p:nvPr/>
        </p:nvSpPr>
        <p:spPr>
          <a:xfrm>
            <a:off x="762000" y="3499039"/>
            <a:ext cx="4259499" cy="369332"/>
          </a:xfrm>
          <a:prstGeom prst="rect">
            <a:avLst/>
          </a:prstGeom>
          <a:noFill/>
        </p:spPr>
        <p:txBody>
          <a:bodyPr wrap="none" rtlCol="0">
            <a:spAutoFit/>
          </a:bodyPr>
          <a:lstStyle/>
          <a:p>
            <a:r>
              <a:rPr lang="en-US" dirty="0"/>
              <a:t>Cell Phone Network (non-functional)</a:t>
            </a:r>
          </a:p>
        </p:txBody>
      </p:sp>
      <p:sp>
        <p:nvSpPr>
          <p:cNvPr id="5" name="Rectangle 4">
            <a:extLst>
              <a:ext uri="{FF2B5EF4-FFF2-40B4-BE49-F238E27FC236}">
                <a16:creationId xmlns:a16="http://schemas.microsoft.com/office/drawing/2014/main" id="{05BD997B-9A44-4B0D-A8EC-368A63ACADFE}"/>
              </a:ext>
            </a:extLst>
          </p:cNvPr>
          <p:cNvSpPr/>
          <p:nvPr/>
        </p:nvSpPr>
        <p:spPr>
          <a:xfrm>
            <a:off x="3224460" y="6116814"/>
            <a:ext cx="4676280" cy="369332"/>
          </a:xfrm>
          <a:prstGeom prst="rect">
            <a:avLst/>
          </a:prstGeom>
        </p:spPr>
        <p:txBody>
          <a:bodyPr wrap="none">
            <a:spAutoFit/>
          </a:bodyPr>
          <a:lstStyle/>
          <a:p>
            <a:r>
              <a:rPr lang="en-US" dirty="0"/>
              <a:t>Ham Radio Communication (functional)</a:t>
            </a:r>
          </a:p>
        </p:txBody>
      </p:sp>
      <p:graphicFrame>
        <p:nvGraphicFramePr>
          <p:cNvPr id="9" name="Object 8">
            <a:extLst>
              <a:ext uri="{FF2B5EF4-FFF2-40B4-BE49-F238E27FC236}">
                <a16:creationId xmlns:a16="http://schemas.microsoft.com/office/drawing/2014/main" id="{FA4D4A0A-42CF-4B0A-9DF7-7C2D53630E5C}"/>
              </a:ext>
            </a:extLst>
          </p:cNvPr>
          <p:cNvGraphicFramePr>
            <a:graphicFrameLocks noChangeAspect="1"/>
          </p:cNvGraphicFramePr>
          <p:nvPr>
            <p:extLst/>
          </p:nvPr>
        </p:nvGraphicFramePr>
        <p:xfrm>
          <a:off x="1219200" y="1250761"/>
          <a:ext cx="3162300" cy="2108200"/>
        </p:xfrm>
        <a:graphic>
          <a:graphicData uri="http://schemas.openxmlformats.org/presentationml/2006/ole">
            <mc:AlternateContent xmlns:mc="http://schemas.openxmlformats.org/markup-compatibility/2006">
              <mc:Choice xmlns:v="urn:schemas-microsoft-com:vml" Requires="v">
                <p:oleObj spid="_x0000_s1029" r:id="rId5" imgW="4342680" imgH="2895120" progId="">
                  <p:embed/>
                </p:oleObj>
              </mc:Choice>
              <mc:Fallback>
                <p:oleObj r:id="rId5" imgW="4342680" imgH="2895120" progId="">
                  <p:embed/>
                  <p:pic>
                    <p:nvPicPr>
                      <p:cNvPr id="9" name="Object 8">
                        <a:extLst>
                          <a:ext uri="{FF2B5EF4-FFF2-40B4-BE49-F238E27FC236}">
                            <a16:creationId xmlns:a16="http://schemas.microsoft.com/office/drawing/2014/main" id="{FA4D4A0A-42CF-4B0A-9DF7-7C2D53630E5C}"/>
                          </a:ext>
                        </a:extLst>
                      </p:cNvPr>
                      <p:cNvPicPr/>
                      <p:nvPr/>
                    </p:nvPicPr>
                    <p:blipFill>
                      <a:blip r:embed="rId6"/>
                      <a:stretch>
                        <a:fillRect/>
                      </a:stretch>
                    </p:blipFill>
                    <p:spPr>
                      <a:xfrm>
                        <a:off x="1219200" y="1250761"/>
                        <a:ext cx="3162300" cy="2108200"/>
                      </a:xfrm>
                      <a:prstGeom prst="rect">
                        <a:avLst/>
                      </a:prstGeom>
                    </p:spPr>
                  </p:pic>
                </p:oleObj>
              </mc:Fallback>
            </mc:AlternateContent>
          </a:graphicData>
        </a:graphic>
      </p:graphicFrame>
      <p:pic>
        <p:nvPicPr>
          <p:cNvPr id="7174" name="Picture 6" descr="Why ham radio maintains its essential appeal ">
            <a:extLst>
              <a:ext uri="{FF2B5EF4-FFF2-40B4-BE49-F238E27FC236}">
                <a16:creationId xmlns:a16="http://schemas.microsoft.com/office/drawing/2014/main" id="{6CBA6E07-9C23-40B2-AECD-745F2F19AB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4014146"/>
            <a:ext cx="5791200" cy="202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31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21268"/>
            <a:ext cx="7162800" cy="750332"/>
          </a:xfrm>
        </p:spPr>
        <p:txBody>
          <a:bodyPr>
            <a:normAutofit/>
          </a:bodyPr>
          <a:lstStyle/>
          <a:p>
            <a:r>
              <a:rPr lang="en-US" sz="2800" dirty="0"/>
              <a:t>Questioning &amp; Problem Solving</a:t>
            </a:r>
          </a:p>
        </p:txBody>
      </p:sp>
      <p:pic>
        <p:nvPicPr>
          <p:cNvPr id="3" name="Picture 2">
            <a:extLst>
              <a:ext uri="{FF2B5EF4-FFF2-40B4-BE49-F238E27FC236}">
                <a16:creationId xmlns:a16="http://schemas.microsoft.com/office/drawing/2014/main" id="{4B557F4C-990B-4A85-83D0-4206C56CCFEB}"/>
              </a:ext>
            </a:extLst>
          </p:cNvPr>
          <p:cNvPicPr>
            <a:picLocks noChangeAspect="1"/>
          </p:cNvPicPr>
          <p:nvPr/>
        </p:nvPicPr>
        <p:blipFill>
          <a:blip r:embed="rId3"/>
          <a:stretch>
            <a:fillRect/>
          </a:stretch>
        </p:blipFill>
        <p:spPr>
          <a:xfrm>
            <a:off x="1371600" y="1371600"/>
            <a:ext cx="6324600" cy="4336457"/>
          </a:xfrm>
          <a:prstGeom prst="rect">
            <a:avLst/>
          </a:prstGeom>
        </p:spPr>
      </p:pic>
      <p:sp>
        <p:nvSpPr>
          <p:cNvPr id="4" name="TextBox 3">
            <a:extLst>
              <a:ext uri="{FF2B5EF4-FFF2-40B4-BE49-F238E27FC236}">
                <a16:creationId xmlns:a16="http://schemas.microsoft.com/office/drawing/2014/main" id="{735023C0-751F-49EB-9EC9-93924B280983}"/>
              </a:ext>
            </a:extLst>
          </p:cNvPr>
          <p:cNvSpPr txBox="1"/>
          <p:nvPr/>
        </p:nvSpPr>
        <p:spPr>
          <a:xfrm>
            <a:off x="1371600" y="5872955"/>
            <a:ext cx="6477000" cy="369332"/>
          </a:xfrm>
          <a:prstGeom prst="rect">
            <a:avLst/>
          </a:prstGeom>
          <a:noFill/>
        </p:spPr>
        <p:txBody>
          <a:bodyPr wrap="square" rtlCol="0">
            <a:spAutoFit/>
          </a:bodyPr>
          <a:lstStyle/>
          <a:p>
            <a:r>
              <a:rPr lang="en-US" dirty="0"/>
              <a:t>Question	   Formulate	       Generate	     Implement</a:t>
            </a:r>
          </a:p>
        </p:txBody>
      </p:sp>
      <p:pic>
        <p:nvPicPr>
          <p:cNvPr id="5" name="Picture 4" descr="Related image">
            <a:extLst>
              <a:ext uri="{FF2B5EF4-FFF2-40B4-BE49-F238E27FC236}">
                <a16:creationId xmlns:a16="http://schemas.microsoft.com/office/drawing/2014/main" id="{8BD7DC60-68A3-4D43-9B16-49D4ADC3F2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6407185"/>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9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ustainability | Free Full-Text | Seismic Resilience Enhancement of Urban  Water Distribution System Using Restoration Priority of Pipeline Damages |  HTML">
            <a:extLst>
              <a:ext uri="{FF2B5EF4-FFF2-40B4-BE49-F238E27FC236}">
                <a16:creationId xmlns:a16="http://schemas.microsoft.com/office/drawing/2014/main" id="{C8383480-107D-4A43-A0B4-243BBCD3E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7713742"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609600"/>
            <a:ext cx="6589199" cy="597932"/>
          </a:xfrm>
        </p:spPr>
        <p:txBody>
          <a:bodyPr>
            <a:normAutofit fontScale="90000"/>
          </a:bodyPr>
          <a:lstStyle/>
          <a:p>
            <a:pPr algn="ctr"/>
            <a:r>
              <a:rPr lang="en-US" dirty="0"/>
              <a:t>Rapidity</a:t>
            </a:r>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488C3FD1-42CD-4213-856D-985C84044742}"/>
              </a:ext>
            </a:extLst>
          </p:cNvPr>
          <p:cNvGraphicFramePr>
            <a:graphicFrameLocks noChangeAspect="1"/>
          </p:cNvGraphicFramePr>
          <p:nvPr>
            <p:extLst/>
          </p:nvPr>
        </p:nvGraphicFramePr>
        <p:xfrm>
          <a:off x="6553200" y="3657600"/>
          <a:ext cx="1524000" cy="1243673"/>
        </p:xfrm>
        <a:graphic>
          <a:graphicData uri="http://schemas.openxmlformats.org/presentationml/2006/ole">
            <mc:AlternateContent xmlns:mc="http://schemas.openxmlformats.org/markup-compatibility/2006">
              <mc:Choice xmlns:v="urn:schemas-microsoft-com:vml" Requires="v">
                <p:oleObj spid="_x0000_s2052" r:id="rId6" imgW="4825080" imgH="3936240" progId="">
                  <p:embed/>
                </p:oleObj>
              </mc:Choice>
              <mc:Fallback>
                <p:oleObj r:id="rId6" imgW="4825080" imgH="3936240" progId="">
                  <p:embed/>
                  <p:pic>
                    <p:nvPicPr>
                      <p:cNvPr id="4" name="Object 3">
                        <a:extLst>
                          <a:ext uri="{FF2B5EF4-FFF2-40B4-BE49-F238E27FC236}">
                            <a16:creationId xmlns:a16="http://schemas.microsoft.com/office/drawing/2014/main" id="{488C3FD1-42CD-4213-856D-985C84044742}"/>
                          </a:ext>
                        </a:extLst>
                      </p:cNvPr>
                      <p:cNvPicPr/>
                      <p:nvPr/>
                    </p:nvPicPr>
                    <p:blipFill>
                      <a:blip r:embed="rId7"/>
                      <a:stretch>
                        <a:fillRect/>
                      </a:stretch>
                    </p:blipFill>
                    <p:spPr>
                      <a:xfrm>
                        <a:off x="6553200" y="3657600"/>
                        <a:ext cx="1524000" cy="1243673"/>
                      </a:xfrm>
                      <a:prstGeom prst="rect">
                        <a:avLst/>
                      </a:prstGeom>
                      <a:solidFill>
                        <a:schemeClr val="accent1">
                          <a:alpha val="29000"/>
                        </a:schemeClr>
                      </a:solidFill>
                    </p:spPr>
                  </p:pic>
                </p:oleObj>
              </mc:Fallback>
            </mc:AlternateContent>
          </a:graphicData>
        </a:graphic>
      </p:graphicFrame>
    </p:spTree>
    <p:extLst>
      <p:ext uri="{BB962C8B-B14F-4D97-AF65-F5344CB8AC3E}">
        <p14:creationId xmlns:p14="http://schemas.microsoft.com/office/powerpoint/2010/main" val="2149742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600200" y="762000"/>
            <a:ext cx="604364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p:txBody>
      </p:sp>
      <p:sp>
        <p:nvSpPr>
          <p:cNvPr id="7" name="Rectangle 6">
            <a:extLst>
              <a:ext uri="{FF2B5EF4-FFF2-40B4-BE49-F238E27FC236}">
                <a16:creationId xmlns:a16="http://schemas.microsoft.com/office/drawing/2014/main" id="{2875E385-A7D1-4930-8F9A-11C1AF7E0C44}"/>
              </a:ext>
            </a:extLst>
          </p:cNvPr>
          <p:cNvSpPr/>
          <p:nvPr/>
        </p:nvSpPr>
        <p:spPr>
          <a:xfrm>
            <a:off x="1066800" y="6229910"/>
            <a:ext cx="4572000" cy="461665"/>
          </a:xfrm>
          <a:prstGeom prst="rect">
            <a:avLst/>
          </a:prstGeom>
        </p:spPr>
        <p:txBody>
          <a:bodyPr>
            <a:spAutoFit/>
          </a:bodyPr>
          <a:lstStyle/>
          <a:p>
            <a:r>
              <a:rPr lang="en-US" sz="800" dirty="0">
                <a:hlinkClick r:id="rId4"/>
              </a:rPr>
              <a:t>https://aida-americas.org/en/blog/5-ways-our-governments-can-confront-climate-change</a:t>
            </a:r>
            <a:endParaRPr lang="en-US" sz="800" dirty="0"/>
          </a:p>
          <a:p>
            <a:endParaRPr lang="en-US" sz="800" dirty="0"/>
          </a:p>
        </p:txBody>
      </p:sp>
      <p:pic>
        <p:nvPicPr>
          <p:cNvPr id="5122" name="Picture 2" descr="https://aida-americas.org/sites/default/files/styles/page_landscape_regular__800x400_/public/blog_images/ciprian-boiciuc-250945.jpg?itok=HcDLhCA7">
            <a:extLst>
              <a:ext uri="{FF2B5EF4-FFF2-40B4-BE49-F238E27FC236}">
                <a16:creationId xmlns:a16="http://schemas.microsoft.com/office/drawing/2014/main" id="{1C2FA3DC-93F8-4B1D-B390-755D48C0E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881" y="1447800"/>
            <a:ext cx="4572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0D07BE-2682-493B-938E-23846EB37A38}"/>
              </a:ext>
            </a:extLst>
          </p:cNvPr>
          <p:cNvSpPr txBox="1"/>
          <p:nvPr/>
        </p:nvSpPr>
        <p:spPr>
          <a:xfrm>
            <a:off x="1295400" y="4463353"/>
            <a:ext cx="2411238" cy="646331"/>
          </a:xfrm>
          <a:prstGeom prst="rect">
            <a:avLst/>
          </a:prstGeom>
          <a:noFill/>
        </p:spPr>
        <p:txBody>
          <a:bodyPr wrap="none" rtlCol="0">
            <a:spAutoFit/>
          </a:bodyPr>
          <a:lstStyle/>
          <a:p>
            <a:r>
              <a:rPr lang="en-US" dirty="0"/>
              <a:t>Protect and Restore</a:t>
            </a:r>
          </a:p>
          <a:p>
            <a:r>
              <a:rPr lang="en-US" dirty="0"/>
              <a:t> Ecosystems</a:t>
            </a:r>
          </a:p>
        </p:txBody>
      </p:sp>
      <p:pic>
        <p:nvPicPr>
          <p:cNvPr id="5124" name="Picture 4" descr="Ocean Ecosystem May Suddenly Collapse If Climate Change Is Not Reversed -  Somag News">
            <a:extLst>
              <a:ext uri="{FF2B5EF4-FFF2-40B4-BE49-F238E27FC236}">
                <a16:creationId xmlns:a16="http://schemas.microsoft.com/office/drawing/2014/main" id="{1B971E1C-D94E-46B9-B23E-B96AD31BBD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2747889"/>
            <a:ext cx="4038600" cy="260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484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600200" y="762000"/>
            <a:ext cx="604364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p:txBody>
      </p:sp>
      <p:sp>
        <p:nvSpPr>
          <p:cNvPr id="7" name="Rectangle 6">
            <a:extLst>
              <a:ext uri="{FF2B5EF4-FFF2-40B4-BE49-F238E27FC236}">
                <a16:creationId xmlns:a16="http://schemas.microsoft.com/office/drawing/2014/main" id="{2875E385-A7D1-4930-8F9A-11C1AF7E0C44}"/>
              </a:ext>
            </a:extLst>
          </p:cNvPr>
          <p:cNvSpPr/>
          <p:nvPr/>
        </p:nvSpPr>
        <p:spPr>
          <a:xfrm>
            <a:off x="1066800" y="6229910"/>
            <a:ext cx="4572000" cy="461665"/>
          </a:xfrm>
          <a:prstGeom prst="rect">
            <a:avLst/>
          </a:prstGeom>
        </p:spPr>
        <p:txBody>
          <a:bodyPr>
            <a:spAutoFit/>
          </a:bodyPr>
          <a:lstStyle/>
          <a:p>
            <a:r>
              <a:rPr lang="en-US" sz="800" dirty="0">
                <a:hlinkClick r:id="rId4"/>
              </a:rPr>
              <a:t>https://aida-americas.org/en/blog/5-ways-our-governments-can-confront-climate-change</a:t>
            </a:r>
            <a:endParaRPr lang="en-US" sz="800" dirty="0"/>
          </a:p>
          <a:p>
            <a:endParaRPr lang="en-US" sz="800" dirty="0"/>
          </a:p>
        </p:txBody>
      </p:sp>
      <p:pic>
        <p:nvPicPr>
          <p:cNvPr id="6146" name="Picture 2" descr="https://aida-americas.org/sites/default/files/styles/page_landscape_regular__800x400_/public/blog_images/elaine-casap-86020.jpg?itok=r6qwVPki">
            <a:extLst>
              <a:ext uri="{FF2B5EF4-FFF2-40B4-BE49-F238E27FC236}">
                <a16:creationId xmlns:a16="http://schemas.microsoft.com/office/drawing/2014/main" id="{87EF76FE-7C6F-4D74-8CF0-C868D98B1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447800"/>
            <a:ext cx="44196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6E67B-48D5-43BE-AEC4-0A82EFF41669}"/>
              </a:ext>
            </a:extLst>
          </p:cNvPr>
          <p:cNvSpPr txBox="1"/>
          <p:nvPr/>
        </p:nvSpPr>
        <p:spPr>
          <a:xfrm>
            <a:off x="1143000" y="4297423"/>
            <a:ext cx="3034805" cy="646331"/>
          </a:xfrm>
          <a:prstGeom prst="rect">
            <a:avLst/>
          </a:prstGeom>
          <a:noFill/>
        </p:spPr>
        <p:txBody>
          <a:bodyPr wrap="none" rtlCol="0">
            <a:spAutoFit/>
          </a:bodyPr>
          <a:lstStyle/>
          <a:p>
            <a:r>
              <a:rPr lang="en-US" dirty="0"/>
              <a:t>Support Small Agricultural</a:t>
            </a:r>
          </a:p>
          <a:p>
            <a:r>
              <a:rPr lang="en-US" dirty="0"/>
              <a:t>Producers</a:t>
            </a:r>
          </a:p>
        </p:txBody>
      </p:sp>
      <p:pic>
        <p:nvPicPr>
          <p:cNvPr id="8" name="Picture 4" descr="https://aida-americas.org/sites/default/files/blog_images/adaptacion_web.jpg">
            <a:extLst>
              <a:ext uri="{FF2B5EF4-FFF2-40B4-BE49-F238E27FC236}">
                <a16:creationId xmlns:a16="http://schemas.microsoft.com/office/drawing/2014/main" id="{9A59A6CC-BA2A-43A1-BDE1-8E5ECAE53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810156"/>
            <a:ext cx="3952875" cy="241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297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media.npr.org/assets/img/2019/06/21/georgia-solar-1_wide-0b22d30395118a739a88e080b25df4fd254cc8a7-s2500-c85.jpg">
            <a:extLst>
              <a:ext uri="{FF2B5EF4-FFF2-40B4-BE49-F238E27FC236}">
                <a16:creationId xmlns:a16="http://schemas.microsoft.com/office/drawing/2014/main" id="{17F62DFA-20DE-438E-AF89-BE8E582E66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880113"/>
            <a:ext cx="4648200" cy="26138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600200" y="762000"/>
            <a:ext cx="604364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p:txBody>
      </p:sp>
      <p:sp>
        <p:nvSpPr>
          <p:cNvPr id="7" name="Rectangle 6">
            <a:extLst>
              <a:ext uri="{FF2B5EF4-FFF2-40B4-BE49-F238E27FC236}">
                <a16:creationId xmlns:a16="http://schemas.microsoft.com/office/drawing/2014/main" id="{2875E385-A7D1-4930-8F9A-11C1AF7E0C44}"/>
              </a:ext>
            </a:extLst>
          </p:cNvPr>
          <p:cNvSpPr/>
          <p:nvPr/>
        </p:nvSpPr>
        <p:spPr>
          <a:xfrm>
            <a:off x="1066800" y="6229910"/>
            <a:ext cx="4572000" cy="461665"/>
          </a:xfrm>
          <a:prstGeom prst="rect">
            <a:avLst/>
          </a:prstGeom>
        </p:spPr>
        <p:txBody>
          <a:bodyPr>
            <a:spAutoFit/>
          </a:bodyPr>
          <a:lstStyle/>
          <a:p>
            <a:r>
              <a:rPr lang="en-US" sz="800" dirty="0">
                <a:hlinkClick r:id="rId5"/>
              </a:rPr>
              <a:t>https://aida-americas.org/en/blog/5-ways-our-governments-can-confront-climate-change</a:t>
            </a:r>
            <a:endParaRPr lang="en-US" sz="800" dirty="0"/>
          </a:p>
          <a:p>
            <a:endParaRPr lang="en-US" sz="800" dirty="0"/>
          </a:p>
        </p:txBody>
      </p:sp>
      <p:pic>
        <p:nvPicPr>
          <p:cNvPr id="7170" name="Picture 2" descr="https://aida-americas.org/sites/default/files/styles/page_landscape_regular__800x400_/public/blog_images/efe-kurnaz-348059.jpg?itok=iQ_yxcUN">
            <a:extLst>
              <a:ext uri="{FF2B5EF4-FFF2-40B4-BE49-F238E27FC236}">
                <a16:creationId xmlns:a16="http://schemas.microsoft.com/office/drawing/2014/main" id="{04C25A94-8AB1-48D6-9624-2F08BF3F5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212083"/>
            <a:ext cx="4648200" cy="232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259E81-AEFC-4C48-84DF-17C2AC4C1869}"/>
              </a:ext>
            </a:extLst>
          </p:cNvPr>
          <p:cNvSpPr txBox="1"/>
          <p:nvPr/>
        </p:nvSpPr>
        <p:spPr>
          <a:xfrm>
            <a:off x="1065415" y="4800600"/>
            <a:ext cx="2741456" cy="369332"/>
          </a:xfrm>
          <a:prstGeom prst="rect">
            <a:avLst/>
          </a:prstGeom>
          <a:noFill/>
        </p:spPr>
        <p:txBody>
          <a:bodyPr wrap="none" rtlCol="0">
            <a:spAutoFit/>
          </a:bodyPr>
          <a:lstStyle/>
          <a:p>
            <a:r>
              <a:rPr lang="en-US" dirty="0"/>
              <a:t>Promote Green Energy</a:t>
            </a:r>
          </a:p>
        </p:txBody>
      </p:sp>
    </p:spTree>
    <p:extLst>
      <p:ext uri="{BB962C8B-B14F-4D97-AF65-F5344CB8AC3E}">
        <p14:creationId xmlns:p14="http://schemas.microsoft.com/office/powerpoint/2010/main" val="218844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207" y="638921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600200" y="762000"/>
            <a:ext cx="604364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p:txBody>
      </p:sp>
      <p:sp>
        <p:nvSpPr>
          <p:cNvPr id="7" name="Rectangle 6">
            <a:extLst>
              <a:ext uri="{FF2B5EF4-FFF2-40B4-BE49-F238E27FC236}">
                <a16:creationId xmlns:a16="http://schemas.microsoft.com/office/drawing/2014/main" id="{2875E385-A7D1-4930-8F9A-11C1AF7E0C44}"/>
              </a:ext>
            </a:extLst>
          </p:cNvPr>
          <p:cNvSpPr/>
          <p:nvPr/>
        </p:nvSpPr>
        <p:spPr>
          <a:xfrm>
            <a:off x="1066800" y="6229910"/>
            <a:ext cx="4572000" cy="461665"/>
          </a:xfrm>
          <a:prstGeom prst="rect">
            <a:avLst/>
          </a:prstGeom>
        </p:spPr>
        <p:txBody>
          <a:bodyPr>
            <a:spAutoFit/>
          </a:bodyPr>
          <a:lstStyle/>
          <a:p>
            <a:r>
              <a:rPr lang="en-US" sz="800" dirty="0">
                <a:hlinkClick r:id="rId4"/>
              </a:rPr>
              <a:t>https://aida-americas.org/en/blog/5-ways-our-governments-can-confront-climate-change</a:t>
            </a:r>
            <a:endParaRPr lang="en-US" sz="800" dirty="0"/>
          </a:p>
          <a:p>
            <a:endParaRPr lang="en-US" sz="800" dirty="0"/>
          </a:p>
        </p:txBody>
      </p:sp>
      <p:pic>
        <p:nvPicPr>
          <p:cNvPr id="8194" name="Picture 2" descr="https://aida-americas.org/sites/default/files/styles/page_landscape_regular__800x400_/public/blog_images/pollution_guatemala.jpg?itok=drCd_6ko">
            <a:extLst>
              <a:ext uri="{FF2B5EF4-FFF2-40B4-BE49-F238E27FC236}">
                <a16:creationId xmlns:a16="http://schemas.microsoft.com/office/drawing/2014/main" id="{28253BF9-021D-4A51-9E18-5A2D4EB69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47800"/>
            <a:ext cx="4267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FABD0C-5499-49D2-81FD-38330A35C70C}"/>
              </a:ext>
            </a:extLst>
          </p:cNvPr>
          <p:cNvSpPr txBox="1"/>
          <p:nvPr/>
        </p:nvSpPr>
        <p:spPr>
          <a:xfrm>
            <a:off x="1219200" y="5562600"/>
            <a:ext cx="4366901" cy="369332"/>
          </a:xfrm>
          <a:prstGeom prst="rect">
            <a:avLst/>
          </a:prstGeom>
          <a:noFill/>
        </p:spPr>
        <p:txBody>
          <a:bodyPr wrap="none" rtlCol="0">
            <a:spAutoFit/>
          </a:bodyPr>
          <a:lstStyle/>
          <a:p>
            <a:r>
              <a:rPr lang="en-US" dirty="0"/>
              <a:t>Combat Shot-lived Climate Pollutants</a:t>
            </a:r>
          </a:p>
        </p:txBody>
      </p:sp>
      <p:pic>
        <p:nvPicPr>
          <p:cNvPr id="8196" name="Picture 4" descr="South Korea has been grappling with worsening air quality every year, as clouds of fine dust particles, believed to mainly come from the western deserts of China and domestic smog, cover the sky with a yellow haze. (image: Yonhap)">
            <a:extLst>
              <a:ext uri="{FF2B5EF4-FFF2-40B4-BE49-F238E27FC236}">
                <a16:creationId xmlns:a16="http://schemas.microsoft.com/office/drawing/2014/main" id="{25E937CA-2B20-44D7-95AF-2F513CBC0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9816" y="2846145"/>
            <a:ext cx="4321968" cy="241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608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550179" y="776304"/>
            <a:ext cx="6043642"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p:txBody>
      </p:sp>
      <p:sp>
        <p:nvSpPr>
          <p:cNvPr id="7" name="Rectangle 6">
            <a:extLst>
              <a:ext uri="{FF2B5EF4-FFF2-40B4-BE49-F238E27FC236}">
                <a16:creationId xmlns:a16="http://schemas.microsoft.com/office/drawing/2014/main" id="{2875E385-A7D1-4930-8F9A-11C1AF7E0C44}"/>
              </a:ext>
            </a:extLst>
          </p:cNvPr>
          <p:cNvSpPr/>
          <p:nvPr/>
        </p:nvSpPr>
        <p:spPr>
          <a:xfrm>
            <a:off x="838200" y="5843334"/>
            <a:ext cx="2743200" cy="461665"/>
          </a:xfrm>
          <a:prstGeom prst="rect">
            <a:avLst/>
          </a:prstGeom>
        </p:spPr>
        <p:txBody>
          <a:bodyPr wrap="square">
            <a:spAutoFit/>
          </a:bodyPr>
          <a:lstStyle/>
          <a:p>
            <a:r>
              <a:rPr lang="en-US" sz="800" dirty="0">
                <a:hlinkClick r:id="rId4"/>
              </a:rPr>
              <a:t>https://aida-americas.org/en/blog/5-ways-our-governments-can-confront-climate-change</a:t>
            </a:r>
            <a:endParaRPr lang="en-US" sz="800" dirty="0"/>
          </a:p>
          <a:p>
            <a:endParaRPr lang="en-US" sz="800" dirty="0"/>
          </a:p>
        </p:txBody>
      </p:sp>
      <p:sp>
        <p:nvSpPr>
          <p:cNvPr id="4" name="Rectangle 3">
            <a:extLst>
              <a:ext uri="{FF2B5EF4-FFF2-40B4-BE49-F238E27FC236}">
                <a16:creationId xmlns:a16="http://schemas.microsoft.com/office/drawing/2014/main" id="{6DD9B805-5312-4C50-83FA-05DF9B997794}"/>
              </a:ext>
            </a:extLst>
          </p:cNvPr>
          <p:cNvSpPr/>
          <p:nvPr/>
        </p:nvSpPr>
        <p:spPr>
          <a:xfrm>
            <a:off x="876300" y="4845461"/>
            <a:ext cx="4572000" cy="646331"/>
          </a:xfrm>
          <a:prstGeom prst="rect">
            <a:avLst/>
          </a:prstGeom>
        </p:spPr>
        <p:txBody>
          <a:bodyPr>
            <a:spAutoFit/>
          </a:bodyPr>
          <a:lstStyle/>
          <a:p>
            <a:r>
              <a:rPr lang="en-US" dirty="0"/>
              <a:t>BET ON ADAPTATION, NOT JUST MITIGATION</a:t>
            </a:r>
          </a:p>
        </p:txBody>
      </p:sp>
      <p:pic>
        <p:nvPicPr>
          <p:cNvPr id="5" name="Picture 4">
            <a:extLst>
              <a:ext uri="{FF2B5EF4-FFF2-40B4-BE49-F238E27FC236}">
                <a16:creationId xmlns:a16="http://schemas.microsoft.com/office/drawing/2014/main" id="{37158CCC-885A-4044-BD7F-55252320211F}"/>
              </a:ext>
            </a:extLst>
          </p:cNvPr>
          <p:cNvPicPr>
            <a:picLocks noChangeAspect="1"/>
          </p:cNvPicPr>
          <p:nvPr/>
        </p:nvPicPr>
        <p:blipFill>
          <a:blip r:embed="rId5"/>
          <a:stretch>
            <a:fillRect/>
          </a:stretch>
        </p:blipFill>
        <p:spPr>
          <a:xfrm>
            <a:off x="453629" y="1237969"/>
            <a:ext cx="5032771" cy="2804888"/>
          </a:xfrm>
          <a:prstGeom prst="rect">
            <a:avLst/>
          </a:prstGeom>
        </p:spPr>
      </p:pic>
      <p:sp>
        <p:nvSpPr>
          <p:cNvPr id="8" name="Rectangle 7">
            <a:extLst>
              <a:ext uri="{FF2B5EF4-FFF2-40B4-BE49-F238E27FC236}">
                <a16:creationId xmlns:a16="http://schemas.microsoft.com/office/drawing/2014/main" id="{6F3B313A-2122-4D85-8798-8FF7EB3D253F}"/>
              </a:ext>
            </a:extLst>
          </p:cNvPr>
          <p:cNvSpPr/>
          <p:nvPr/>
        </p:nvSpPr>
        <p:spPr>
          <a:xfrm>
            <a:off x="495300" y="4042857"/>
            <a:ext cx="2667000" cy="461665"/>
          </a:xfrm>
          <a:prstGeom prst="rect">
            <a:avLst/>
          </a:prstGeom>
        </p:spPr>
        <p:txBody>
          <a:bodyPr wrap="square">
            <a:spAutoFit/>
          </a:bodyPr>
          <a:lstStyle/>
          <a:p>
            <a:endParaRPr lang="en-US" sz="800" dirty="0"/>
          </a:p>
          <a:p>
            <a:r>
              <a:rPr lang="en-US" sz="800" dirty="0">
                <a:hlinkClick r:id="rId6"/>
              </a:rPr>
              <a:t>https://portals.iucn.org/library/sites/library/files/documents/PAG-024.pdf</a:t>
            </a:r>
            <a:endParaRPr lang="en-US" sz="800" dirty="0"/>
          </a:p>
        </p:txBody>
      </p:sp>
      <p:pic>
        <p:nvPicPr>
          <p:cNvPr id="9" name="Picture 8">
            <a:extLst>
              <a:ext uri="{FF2B5EF4-FFF2-40B4-BE49-F238E27FC236}">
                <a16:creationId xmlns:a16="http://schemas.microsoft.com/office/drawing/2014/main" id="{A57C1F26-B990-411D-A6FC-D73EC2F79ABB}"/>
              </a:ext>
            </a:extLst>
          </p:cNvPr>
          <p:cNvPicPr>
            <a:picLocks noChangeAspect="1"/>
          </p:cNvPicPr>
          <p:nvPr/>
        </p:nvPicPr>
        <p:blipFill>
          <a:blip r:embed="rId7"/>
          <a:stretch>
            <a:fillRect/>
          </a:stretch>
        </p:blipFill>
        <p:spPr>
          <a:xfrm>
            <a:off x="5257800" y="3196317"/>
            <a:ext cx="3563811" cy="2278713"/>
          </a:xfrm>
          <a:prstGeom prst="rect">
            <a:avLst/>
          </a:prstGeom>
        </p:spPr>
      </p:pic>
    </p:spTree>
    <p:extLst>
      <p:ext uri="{BB962C8B-B14F-4D97-AF65-F5344CB8AC3E}">
        <p14:creationId xmlns:p14="http://schemas.microsoft.com/office/powerpoint/2010/main" val="4152626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207"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600200" y="762000"/>
            <a:ext cx="6915676" cy="369332"/>
          </a:xfrm>
          <a:prstGeom prst="rect">
            <a:avLst/>
          </a:prstGeom>
          <a:noFill/>
        </p:spPr>
        <p:txBody>
          <a:bodyPr wrap="none" rtlCol="0">
            <a:spAutoFit/>
          </a:bodyPr>
          <a:lstStyle/>
          <a:p>
            <a:pPr marL="285750" indent="-285750">
              <a:buFont typeface="Arial" panose="020B0604020202020204" pitchFamily="34" charset="0"/>
              <a:buChar char="•"/>
            </a:pPr>
            <a:r>
              <a:rPr lang="en-US" b="1" i="1" dirty="0"/>
              <a:t>What can I do as an INDIVIDUAL to slow climate change?</a:t>
            </a:r>
          </a:p>
        </p:txBody>
      </p:sp>
      <p:sp>
        <p:nvSpPr>
          <p:cNvPr id="4" name="Rectangle 3">
            <a:extLst>
              <a:ext uri="{FF2B5EF4-FFF2-40B4-BE49-F238E27FC236}">
                <a16:creationId xmlns:a16="http://schemas.microsoft.com/office/drawing/2014/main" id="{C6CAB988-D91F-42FD-B172-D7ABB7B21113}"/>
              </a:ext>
            </a:extLst>
          </p:cNvPr>
          <p:cNvSpPr/>
          <p:nvPr/>
        </p:nvSpPr>
        <p:spPr>
          <a:xfrm>
            <a:off x="1143000" y="5867400"/>
            <a:ext cx="4572000" cy="738664"/>
          </a:xfrm>
          <a:prstGeom prst="rect">
            <a:avLst/>
          </a:prstGeom>
        </p:spPr>
        <p:txBody>
          <a:bodyPr>
            <a:spAutoFit/>
          </a:bodyPr>
          <a:lstStyle/>
          <a:p>
            <a:r>
              <a:rPr lang="en-US" sz="1200" dirty="0">
                <a:hlinkClick r:id="rId4"/>
              </a:rPr>
              <a:t>https://www.nrdc.org/stories/how-you-can-stop-global-warming</a:t>
            </a:r>
            <a:endParaRPr lang="en-US" sz="1200" dirty="0"/>
          </a:p>
          <a:p>
            <a:endParaRPr lang="en-US" dirty="0"/>
          </a:p>
        </p:txBody>
      </p:sp>
      <p:sp>
        <p:nvSpPr>
          <p:cNvPr id="5" name="Rectangle 4">
            <a:extLst>
              <a:ext uri="{FF2B5EF4-FFF2-40B4-BE49-F238E27FC236}">
                <a16:creationId xmlns:a16="http://schemas.microsoft.com/office/drawing/2014/main" id="{52067700-011B-4CA4-81F6-2AD8BD807262}"/>
              </a:ext>
            </a:extLst>
          </p:cNvPr>
          <p:cNvSpPr/>
          <p:nvPr/>
        </p:nvSpPr>
        <p:spPr>
          <a:xfrm>
            <a:off x="1905000" y="1659172"/>
            <a:ext cx="7010401" cy="3046988"/>
          </a:xfrm>
          <a:prstGeom prst="rect">
            <a:avLst/>
          </a:prstGeom>
        </p:spPr>
        <p:txBody>
          <a:bodyPr wrap="square">
            <a:spAutoFit/>
          </a:bodyPr>
          <a:lstStyle/>
          <a:p>
            <a:pPr marL="342900" indent="-342900">
              <a:buFont typeface="+mj-lt"/>
              <a:buAutoNum type="arabicPeriod"/>
            </a:pPr>
            <a:r>
              <a:rPr lang="en-US" sz="1600" dirty="0">
                <a:solidFill>
                  <a:srgbClr val="102345"/>
                </a:solidFill>
              </a:rPr>
              <a:t>Speak up!</a:t>
            </a:r>
          </a:p>
          <a:p>
            <a:pPr marL="342900" indent="-342900">
              <a:buFont typeface="+mj-lt"/>
              <a:buAutoNum type="arabicPeriod"/>
            </a:pPr>
            <a:r>
              <a:rPr lang="en-US" sz="1600" dirty="0">
                <a:solidFill>
                  <a:srgbClr val="102345"/>
                </a:solidFill>
              </a:rPr>
              <a:t>Power your home with renewable energy.</a:t>
            </a:r>
          </a:p>
          <a:p>
            <a:pPr marL="342900" indent="-342900">
              <a:buFont typeface="+mj-lt"/>
              <a:buAutoNum type="arabicPeriod"/>
            </a:pPr>
            <a:r>
              <a:rPr lang="en-US" sz="1600" dirty="0">
                <a:solidFill>
                  <a:srgbClr val="102345"/>
                </a:solidFill>
              </a:rPr>
              <a:t>Weatherize, weatherize, weatherize.</a:t>
            </a:r>
          </a:p>
          <a:p>
            <a:pPr marL="342900" indent="-342900">
              <a:buFont typeface="+mj-lt"/>
              <a:buAutoNum type="arabicPeriod"/>
            </a:pPr>
            <a:r>
              <a:rPr lang="en-US" sz="1600" dirty="0">
                <a:solidFill>
                  <a:srgbClr val="102345"/>
                </a:solidFill>
              </a:rPr>
              <a:t>Invest in energy-efficient appliances.</a:t>
            </a:r>
          </a:p>
          <a:p>
            <a:pPr marL="342900" indent="-342900">
              <a:buFont typeface="+mj-lt"/>
              <a:buAutoNum type="arabicPeriod"/>
            </a:pPr>
            <a:r>
              <a:rPr lang="en-US" sz="1600" dirty="0">
                <a:solidFill>
                  <a:srgbClr val="102345"/>
                </a:solidFill>
              </a:rPr>
              <a:t>Reduce water waste. </a:t>
            </a:r>
          </a:p>
          <a:p>
            <a:pPr marL="342900" indent="-342900">
              <a:buFont typeface="+mj-lt"/>
              <a:buAutoNum type="arabicPeriod"/>
            </a:pPr>
            <a:r>
              <a:rPr lang="en-US" sz="1600" dirty="0">
                <a:solidFill>
                  <a:srgbClr val="102345"/>
                </a:solidFill>
              </a:rPr>
              <a:t>Actually eat the food you buy—and make less of it meat.</a:t>
            </a:r>
          </a:p>
          <a:p>
            <a:pPr marL="342900" indent="-342900">
              <a:buFont typeface="+mj-lt"/>
              <a:buAutoNum type="arabicPeriod"/>
            </a:pPr>
            <a:r>
              <a:rPr lang="en-US" sz="1600" dirty="0">
                <a:solidFill>
                  <a:srgbClr val="102345"/>
                </a:solidFill>
              </a:rPr>
              <a:t>Buy better bulbs.</a:t>
            </a:r>
          </a:p>
          <a:p>
            <a:pPr marL="342900" indent="-342900">
              <a:buFont typeface="+mj-lt"/>
              <a:buAutoNum type="arabicPeriod"/>
            </a:pPr>
            <a:r>
              <a:rPr lang="en-US" sz="1600" dirty="0">
                <a:solidFill>
                  <a:srgbClr val="102345"/>
                </a:solidFill>
              </a:rPr>
              <a:t>Pull the plug(s).</a:t>
            </a:r>
          </a:p>
          <a:p>
            <a:pPr marL="342900" indent="-342900">
              <a:buFont typeface="+mj-lt"/>
              <a:buAutoNum type="arabicPeriod"/>
            </a:pPr>
            <a:r>
              <a:rPr lang="en-US" sz="1600" dirty="0">
                <a:solidFill>
                  <a:srgbClr val="102345"/>
                </a:solidFill>
              </a:rPr>
              <a:t>Drive a fuel-efficient vehicle.</a:t>
            </a:r>
          </a:p>
          <a:p>
            <a:pPr marL="342900" indent="-342900">
              <a:buFont typeface="+mj-lt"/>
              <a:buAutoNum type="arabicPeriod"/>
            </a:pPr>
            <a:r>
              <a:rPr lang="en-US" sz="1600" dirty="0">
                <a:solidFill>
                  <a:srgbClr val="102345"/>
                </a:solidFill>
              </a:rPr>
              <a:t>Maintain your ride.</a:t>
            </a:r>
          </a:p>
          <a:p>
            <a:pPr marL="342900" indent="-342900">
              <a:buFont typeface="+mj-lt"/>
              <a:buAutoNum type="arabicPeriod"/>
            </a:pPr>
            <a:r>
              <a:rPr lang="en-US" sz="1600" dirty="0">
                <a:solidFill>
                  <a:srgbClr val="102345"/>
                </a:solidFill>
              </a:rPr>
              <a:t>Rethink planes, trains, and automobiles.</a:t>
            </a:r>
          </a:p>
          <a:p>
            <a:pPr marL="342900" indent="-342900">
              <a:buFont typeface="+mj-lt"/>
              <a:buAutoNum type="arabicPeriod"/>
            </a:pPr>
            <a:r>
              <a:rPr lang="en-US" sz="1600" dirty="0">
                <a:solidFill>
                  <a:srgbClr val="102345"/>
                </a:solidFill>
              </a:rPr>
              <a:t>Shrink your carbon profile.</a:t>
            </a:r>
          </a:p>
        </p:txBody>
      </p:sp>
    </p:spTree>
    <p:extLst>
      <p:ext uri="{BB962C8B-B14F-4D97-AF65-F5344CB8AC3E}">
        <p14:creationId xmlns:p14="http://schemas.microsoft.com/office/powerpoint/2010/main" val="4065273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6553200" cy="1956589"/>
          </a:xfrm>
        </p:spPr>
        <p:txBody>
          <a:bodyPr>
            <a:normAutofit/>
          </a:bodyPr>
          <a:lstStyle/>
          <a:p>
            <a:pPr algn="ctr"/>
            <a:r>
              <a:rPr lang="en-US" dirty="0"/>
              <a:t>Thank You!!</a:t>
            </a:r>
            <a:br>
              <a:rPr lang="en-US" dirty="0"/>
            </a:br>
            <a:endParaRPr lang="en-US" dirty="0"/>
          </a:p>
        </p:txBody>
      </p:sp>
      <p:pic>
        <p:nvPicPr>
          <p:cNvPr id="5122" name="Picture 2" descr="UTAH ASIA CAMPUS">
            <a:extLst>
              <a:ext uri="{FF2B5EF4-FFF2-40B4-BE49-F238E27FC236}">
                <a16:creationId xmlns:a16="http://schemas.microsoft.com/office/drawing/2014/main" id="{8F9EFFD9-348A-4CD6-B938-B7D80F7A6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82123"/>
            <a:ext cx="7772400" cy="3075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E437030-CC1B-4559-BE5E-DE158A4ACF6C}"/>
              </a:ext>
            </a:extLst>
          </p:cNvPr>
          <p:cNvSpPr/>
          <p:nvPr/>
        </p:nvSpPr>
        <p:spPr>
          <a:xfrm>
            <a:off x="2819400" y="5071642"/>
            <a:ext cx="3251211" cy="369332"/>
          </a:xfrm>
          <a:prstGeom prst="rect">
            <a:avLst/>
          </a:prstGeom>
        </p:spPr>
        <p:txBody>
          <a:bodyPr wrap="none">
            <a:spAutoFit/>
          </a:bodyPr>
          <a:lstStyle/>
          <a:p>
            <a:r>
              <a:rPr lang="en-US" dirty="0">
                <a:hlinkClick r:id="rId4"/>
              </a:rPr>
              <a:t>https://www.civil.utah.edu/</a:t>
            </a:r>
            <a:endParaRPr lang="en-US" dirty="0"/>
          </a:p>
        </p:txBody>
      </p:sp>
      <p:pic>
        <p:nvPicPr>
          <p:cNvPr id="7" name="Picture 6" descr="Related image">
            <a:extLst>
              <a:ext uri="{FF2B5EF4-FFF2-40B4-BE49-F238E27FC236}">
                <a16:creationId xmlns:a16="http://schemas.microsoft.com/office/drawing/2014/main" id="{9EFF2077-FC07-440B-879C-6ECC36509C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1" y="6363580"/>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08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75144"/>
            <a:ext cx="7162800" cy="750332"/>
          </a:xfrm>
        </p:spPr>
        <p:txBody>
          <a:bodyPr>
            <a:normAutofit/>
          </a:bodyPr>
          <a:lstStyle/>
          <a:p>
            <a:r>
              <a:rPr lang="en-US" sz="2800" dirty="0"/>
              <a:t>Asking the Right Questions</a:t>
            </a:r>
          </a:p>
        </p:txBody>
      </p:sp>
      <p:sp>
        <p:nvSpPr>
          <p:cNvPr id="5" name="TextBox 4">
            <a:extLst>
              <a:ext uri="{FF2B5EF4-FFF2-40B4-BE49-F238E27FC236}">
                <a16:creationId xmlns:a16="http://schemas.microsoft.com/office/drawing/2014/main" id="{8D575994-B8F7-4DE6-BE2F-2B4EDBA54370}"/>
              </a:ext>
            </a:extLst>
          </p:cNvPr>
          <p:cNvSpPr txBox="1"/>
          <p:nvPr/>
        </p:nvSpPr>
        <p:spPr>
          <a:xfrm>
            <a:off x="2057400" y="1449442"/>
            <a:ext cx="64008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Leads to the ability to:</a:t>
            </a:r>
          </a:p>
          <a:p>
            <a:pPr marL="742950" lvl="1" indent="-285750">
              <a:buFont typeface="Arial" panose="020B0604020202020204" pitchFamily="34" charset="0"/>
              <a:buChar char="•"/>
            </a:pPr>
            <a:r>
              <a:rPr lang="en-US" sz="2800" dirty="0"/>
              <a:t>Create solutions</a:t>
            </a:r>
          </a:p>
          <a:p>
            <a:pPr marL="742950" lvl="1" indent="-285750">
              <a:buFont typeface="Arial" panose="020B0604020202020204" pitchFamily="34" charset="0"/>
              <a:buChar char="•"/>
            </a:pPr>
            <a:r>
              <a:rPr lang="en-US" sz="2800" dirty="0"/>
              <a:t>Make decisions</a:t>
            </a:r>
          </a:p>
          <a:p>
            <a:pPr marL="742950" lvl="1" indent="-285750">
              <a:buFont typeface="Arial" panose="020B0604020202020204" pitchFamily="34" charset="0"/>
              <a:buChar char="•"/>
            </a:pPr>
            <a:r>
              <a:rPr lang="en-US" sz="2800" dirty="0"/>
              <a:t>Formulate plans</a:t>
            </a:r>
          </a:p>
        </p:txBody>
      </p:sp>
      <p:pic>
        <p:nvPicPr>
          <p:cNvPr id="1026" name="Picture 2" descr="Image result for puzzle pieces">
            <a:extLst>
              <a:ext uri="{FF2B5EF4-FFF2-40B4-BE49-F238E27FC236}">
                <a16:creationId xmlns:a16="http://schemas.microsoft.com/office/drawing/2014/main" id="{4E2685FE-E1C6-4215-9053-A200BACF8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634114"/>
            <a:ext cx="299085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lated image">
            <a:extLst>
              <a:ext uri="{FF2B5EF4-FFF2-40B4-BE49-F238E27FC236}">
                <a16:creationId xmlns:a16="http://schemas.microsoft.com/office/drawing/2014/main" id="{FF0386D8-516C-442E-97D5-4387C15063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5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601" y="553084"/>
            <a:ext cx="6589199" cy="1280890"/>
          </a:xfrm>
        </p:spPr>
        <p:txBody>
          <a:bodyPr>
            <a:normAutofit fontScale="90000"/>
          </a:bodyPr>
          <a:lstStyle/>
          <a:p>
            <a:pPr algn="ctr"/>
            <a:r>
              <a:rPr lang="en-US" sz="3100" dirty="0"/>
              <a:t>Solving Complex Problems Takes Teamwork</a:t>
            </a:r>
            <a:br>
              <a:rPr lang="en-US" dirty="0"/>
            </a:br>
            <a:endParaRPr lang="en-US" dirty="0"/>
          </a:p>
        </p:txBody>
      </p:sp>
      <p:pic>
        <p:nvPicPr>
          <p:cNvPr id="4098" name="Picture 2" descr="https://s-i.huffpost.com/gen/1115320/images/h-COMMUNITY-628x314.jpg">
            <a:extLst>
              <a:ext uri="{FF2B5EF4-FFF2-40B4-BE49-F238E27FC236}">
                <a16:creationId xmlns:a16="http://schemas.microsoft.com/office/drawing/2014/main" id="{02E13F69-3CE3-4F25-ADE8-91B2153BA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33974"/>
            <a:ext cx="8229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38AB11A-2A6C-41BB-8E73-036A66DABDD0}"/>
              </a:ext>
            </a:extLst>
          </p:cNvPr>
          <p:cNvSpPr/>
          <p:nvPr/>
        </p:nvSpPr>
        <p:spPr>
          <a:xfrm>
            <a:off x="6234546" y="2438400"/>
            <a:ext cx="2417618" cy="2585323"/>
          </a:xfrm>
          <a:prstGeom prst="rect">
            <a:avLst/>
          </a:prstGeom>
        </p:spPr>
        <p:txBody>
          <a:bodyPr wrap="square">
            <a:spAutoFit/>
          </a:bodyPr>
          <a:lstStyle/>
          <a:p>
            <a:r>
              <a:rPr lang="en-US" sz="2400" b="1" i="1" dirty="0">
                <a:solidFill>
                  <a:srgbClr val="555555"/>
                </a:solidFill>
                <a:latin typeface="source sans pro" panose="020B0503030403020204" pitchFamily="34" charset="0"/>
              </a:rPr>
              <a:t>“If you want to go fast, go alone.  If you want to go far go together.”</a:t>
            </a:r>
          </a:p>
          <a:p>
            <a:endParaRPr lang="en-US" sz="2400" i="1" dirty="0">
              <a:solidFill>
                <a:srgbClr val="555555"/>
              </a:solidFill>
              <a:latin typeface="source sans pro" panose="020B0503030403020204" pitchFamily="34" charset="0"/>
            </a:endParaRPr>
          </a:p>
          <a:p>
            <a:pPr lvl="1"/>
            <a:r>
              <a:rPr lang="en-US" i="1" dirty="0">
                <a:solidFill>
                  <a:srgbClr val="555555"/>
                </a:solidFill>
                <a:latin typeface="source sans pro" panose="020B0503030403020204" pitchFamily="34" charset="0"/>
              </a:rPr>
              <a:t>African proverb</a:t>
            </a:r>
            <a:endParaRPr lang="en-US" dirty="0"/>
          </a:p>
        </p:txBody>
      </p:sp>
      <p:pic>
        <p:nvPicPr>
          <p:cNvPr id="7" name="Picture 6" descr="Related image">
            <a:extLst>
              <a:ext uri="{FF2B5EF4-FFF2-40B4-BE49-F238E27FC236}">
                <a16:creationId xmlns:a16="http://schemas.microsoft.com/office/drawing/2014/main" id="{91617820-DFB4-4158-8C53-895571640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4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r>
              <a:rPr lang="en-US" sz="3100" dirty="0"/>
              <a:t>What Are the Right Questions About Climate Change?</a:t>
            </a:r>
            <a:br>
              <a:rPr lang="en-US" dirty="0"/>
            </a:br>
            <a:endParaRPr lang="en-US" dirty="0"/>
          </a:p>
        </p:txBody>
      </p:sp>
      <p:pic>
        <p:nvPicPr>
          <p:cNvPr id="3074" name="Picture 2" descr="Image result for questions">
            <a:extLst>
              <a:ext uri="{FF2B5EF4-FFF2-40B4-BE49-F238E27FC236}">
                <a16:creationId xmlns:a16="http://schemas.microsoft.com/office/drawing/2014/main" id="{D9E26F6B-CA4F-402F-888B-24043A912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666069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78EA37E0-FF58-4B1C-B713-47F79B7951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751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92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r>
              <a:rPr lang="en-US" sz="3100" dirty="0"/>
              <a:t>What Are the Right Questions About Climate Change?</a:t>
            </a:r>
            <a:br>
              <a:rPr lang="en-US" dirty="0"/>
            </a:br>
            <a:endParaRPr lang="en-US" dirty="0"/>
          </a:p>
        </p:txBody>
      </p:sp>
      <p:pic>
        <p:nvPicPr>
          <p:cNvPr id="5" name="Picture 4" descr="Related image">
            <a:extLst>
              <a:ext uri="{FF2B5EF4-FFF2-40B4-BE49-F238E27FC236}">
                <a16:creationId xmlns:a16="http://schemas.microsoft.com/office/drawing/2014/main" id="{78EA37E0-FF58-4B1C-B713-47F79B7951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751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7040003-81A0-48C1-8573-5E9511EDF295}"/>
              </a:ext>
            </a:extLst>
          </p:cNvPr>
          <p:cNvSpPr/>
          <p:nvPr/>
        </p:nvSpPr>
        <p:spPr>
          <a:xfrm>
            <a:off x="1828800" y="2057400"/>
            <a:ext cx="6324600" cy="2862322"/>
          </a:xfrm>
          <a:prstGeom prst="rect">
            <a:avLst/>
          </a:prstGeom>
        </p:spPr>
        <p:txBody>
          <a:bodyPr wrap="square">
            <a:spAutoFit/>
          </a:bodyPr>
          <a:lstStyle/>
          <a:p>
            <a:pPr marL="285750" indent="-285750">
              <a:buFont typeface="Arial" panose="020B0604020202020204" pitchFamily="34" charset="0"/>
              <a:buChar char="•"/>
            </a:pPr>
            <a:r>
              <a:rPr lang="en-US" b="1" i="1" dirty="0"/>
              <a:t>Is climate change really occurring?</a:t>
            </a:r>
          </a:p>
          <a:p>
            <a:pPr marL="285750" indent="-285750">
              <a:buFont typeface="Arial" panose="020B0604020202020204" pitchFamily="34" charset="0"/>
              <a:buChar char="•"/>
            </a:pPr>
            <a:r>
              <a:rPr lang="en-US" b="1" i="1" dirty="0"/>
              <a:t>What is climate change doing to the environment?</a:t>
            </a:r>
          </a:p>
          <a:p>
            <a:pPr marL="285750" indent="-285750">
              <a:buFont typeface="Arial" panose="020B0604020202020204" pitchFamily="34" charset="0"/>
              <a:buChar char="•"/>
            </a:pPr>
            <a:r>
              <a:rPr lang="en-US" b="1" i="1" dirty="0"/>
              <a:t>What is climate change doing to our infrastructure?</a:t>
            </a:r>
          </a:p>
          <a:p>
            <a:pPr marL="285750" indent="-285750">
              <a:buFont typeface="Arial" panose="020B0604020202020204" pitchFamily="34" charset="0"/>
              <a:buChar char="•"/>
            </a:pPr>
            <a:r>
              <a:rPr lang="en-US" b="1" i="1" dirty="0"/>
              <a:t>What can </a:t>
            </a:r>
            <a:r>
              <a:rPr lang="en-US" b="1" i="1" u="sng" dirty="0"/>
              <a:t>SOCIETY</a:t>
            </a:r>
            <a:r>
              <a:rPr lang="en-US" b="1" i="1" dirty="0"/>
              <a:t> DUE TO slow climate change?</a:t>
            </a:r>
          </a:p>
          <a:p>
            <a:pPr marL="285750" indent="-285750">
              <a:buFont typeface="Arial" panose="020B0604020202020204" pitchFamily="34" charset="0"/>
              <a:buChar char="•"/>
            </a:pPr>
            <a:r>
              <a:rPr lang="en-US" b="1" i="1" dirty="0"/>
              <a:t>What can I do as an INDIVIDUAL to slow climate change?</a:t>
            </a:r>
          </a:p>
          <a:p>
            <a:pPr marL="285750" indent="-285750">
              <a:buFont typeface="Arial" panose="020B0604020202020204" pitchFamily="34" charset="0"/>
              <a:buChar char="•"/>
            </a:pPr>
            <a:endParaRPr lang="en-US" b="1" i="1" dirty="0"/>
          </a:p>
          <a:p>
            <a:pPr marL="285750" indent="-285750">
              <a:buFont typeface="Arial" panose="020B0604020202020204" pitchFamily="34" charset="0"/>
              <a:buChar char="•"/>
            </a:pPr>
            <a:endParaRPr lang="en-US" b="1" i="1" dirty="0"/>
          </a:p>
          <a:p>
            <a:pPr marL="285750" indent="-285750">
              <a:buFont typeface="Arial" panose="020B0604020202020204" pitchFamily="34" charset="0"/>
              <a:buChar char="•"/>
            </a:pPr>
            <a:endParaRPr lang="en-US" b="1" i="1" dirty="0"/>
          </a:p>
          <a:p>
            <a:pPr marL="285750" indent="-285750">
              <a:buFont typeface="Arial" panose="020B0604020202020204" pitchFamily="34" charset="0"/>
              <a:buChar char="•"/>
            </a:pPr>
            <a:endParaRPr lang="en-US" b="1" i="1" dirty="0"/>
          </a:p>
        </p:txBody>
      </p:sp>
    </p:spTree>
    <p:extLst>
      <p:ext uri="{BB962C8B-B14F-4D97-AF65-F5344CB8AC3E}">
        <p14:creationId xmlns:p14="http://schemas.microsoft.com/office/powerpoint/2010/main" val="61260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866900" y="723781"/>
            <a:ext cx="6649577" cy="800219"/>
          </a:xfrm>
          <a:prstGeom prst="rect">
            <a:avLst/>
          </a:prstGeom>
          <a:noFill/>
        </p:spPr>
        <p:txBody>
          <a:bodyPr wrap="none" rtlCol="0">
            <a:spAutoFit/>
          </a:bodyPr>
          <a:lstStyle/>
          <a:p>
            <a:pPr marL="285750" indent="-285750">
              <a:buFont typeface="Arial" panose="020B0604020202020204" pitchFamily="34" charset="0"/>
              <a:buChar char="•"/>
            </a:pPr>
            <a:r>
              <a:rPr lang="en-US" sz="2800" b="1" i="1" dirty="0"/>
              <a:t>Is climate change really occurring?</a:t>
            </a:r>
          </a:p>
          <a:p>
            <a:endParaRPr lang="en-US" dirty="0"/>
          </a:p>
        </p:txBody>
      </p:sp>
      <p:pic>
        <p:nvPicPr>
          <p:cNvPr id="4" name="Picture 3">
            <a:extLst>
              <a:ext uri="{FF2B5EF4-FFF2-40B4-BE49-F238E27FC236}">
                <a16:creationId xmlns:a16="http://schemas.microsoft.com/office/drawing/2014/main" id="{C2D89838-2464-44ED-BD7E-721084EE3FDE}"/>
              </a:ext>
            </a:extLst>
          </p:cNvPr>
          <p:cNvPicPr>
            <a:picLocks noChangeAspect="1"/>
          </p:cNvPicPr>
          <p:nvPr/>
        </p:nvPicPr>
        <p:blipFill>
          <a:blip r:embed="rId4"/>
          <a:stretch>
            <a:fillRect/>
          </a:stretch>
        </p:blipFill>
        <p:spPr>
          <a:xfrm>
            <a:off x="2095500" y="1981200"/>
            <a:ext cx="5867400" cy="1090021"/>
          </a:xfrm>
          <a:prstGeom prst="rect">
            <a:avLst/>
          </a:prstGeom>
        </p:spPr>
      </p:pic>
      <p:sp>
        <p:nvSpPr>
          <p:cNvPr id="8" name="Rectangle 2">
            <a:extLst>
              <a:ext uri="{FF2B5EF4-FFF2-40B4-BE49-F238E27FC236}">
                <a16:creationId xmlns:a16="http://schemas.microsoft.com/office/drawing/2014/main" id="{6BCEC72D-7524-4FBD-B484-FF9CA6B567EF}"/>
              </a:ext>
            </a:extLst>
          </p:cNvPr>
          <p:cNvSpPr>
            <a:spLocks noChangeArrowheads="1"/>
          </p:cNvSpPr>
          <p:nvPr/>
        </p:nvSpPr>
        <p:spPr bwMode="auto">
          <a:xfrm>
            <a:off x="2933700" y="3421166"/>
            <a:ext cx="4191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Arial Unicode MS"/>
                <a:cs typeface="Calibri" panose="020F0502020204030204" pitchFamily="34" charset="0"/>
              </a:rPr>
              <a:t>S</a:t>
            </a: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cientists have a moral obligation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to clearly warn humanity of any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catastrophic threat and to "tell it like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it is." On the basis of this obligation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and the graphical indicators presented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below, we declare, with more than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t>11,000 scientist </a:t>
            </a: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signatories from </a:t>
            </a:r>
            <a:b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around the world, </a:t>
            </a:r>
            <a: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t>clearly and </a:t>
            </a:r>
            <a:r>
              <a:rPr kumimoji="0" lang="en-US" altLang="en-US" sz="1600" b="0" i="0" u="none" strike="noStrike" cap="none" normalizeH="0" baseline="0" dirty="0" err="1">
                <a:ln>
                  <a:noFill/>
                </a:ln>
                <a:solidFill>
                  <a:schemeClr val="tx1"/>
                </a:solidFill>
                <a:effectLst/>
                <a:highlight>
                  <a:srgbClr val="FFFF00"/>
                </a:highlight>
                <a:latin typeface="Arial Unicode MS"/>
                <a:cs typeface="Calibri" panose="020F0502020204030204" pitchFamily="34" charset="0"/>
              </a:rPr>
              <a:t>unequiv</a:t>
            </a:r>
            <a: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t>- </a:t>
            </a:r>
            <a:b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br>
            <a:r>
              <a:rPr kumimoji="0" lang="en-US" altLang="en-US" sz="1600" b="0" i="0" u="none" strike="noStrike" cap="none" normalizeH="0" baseline="0" dirty="0" err="1">
                <a:ln>
                  <a:noFill/>
                </a:ln>
                <a:solidFill>
                  <a:schemeClr val="tx1"/>
                </a:solidFill>
                <a:effectLst/>
                <a:highlight>
                  <a:srgbClr val="FFFF00"/>
                </a:highlight>
                <a:latin typeface="Arial Unicode MS"/>
                <a:cs typeface="Calibri" panose="020F0502020204030204" pitchFamily="34" charset="0"/>
              </a:rPr>
              <a:t>ocally</a:t>
            </a:r>
            <a: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t> that planet Earth is facing a </a:t>
            </a:r>
            <a:b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br>
            <a:r>
              <a:rPr kumimoji="0" lang="en-US" altLang="en-US" sz="1600" b="0" i="0" u="none" strike="noStrike" cap="none" normalizeH="0" baseline="0" dirty="0">
                <a:ln>
                  <a:noFill/>
                </a:ln>
                <a:solidFill>
                  <a:schemeClr val="tx1"/>
                </a:solidFill>
                <a:effectLst/>
                <a:highlight>
                  <a:srgbClr val="FFFF00"/>
                </a:highlight>
                <a:latin typeface="Arial Unicode MS"/>
                <a:cs typeface="Calibri" panose="020F0502020204030204" pitchFamily="34" charset="0"/>
              </a:rPr>
              <a:t>climate emergency.</a:t>
            </a:r>
            <a:r>
              <a:rPr kumimoji="0" lang="en-US" altLang="en-US" sz="1600" b="0" i="0" u="none" strike="noStrike" cap="none" normalizeH="0" baseline="0" dirty="0">
                <a:ln>
                  <a:noFill/>
                </a:ln>
                <a:solidFill>
                  <a:schemeClr val="tx1"/>
                </a:solidFill>
                <a:effectLst/>
                <a:latin typeface="Arial Unicode MS"/>
                <a:cs typeface="Calibri" panose="020F0502020204030204" pitchFamily="34" charset="0"/>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862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096000" cy="914400"/>
          </a:xfrm>
        </p:spPr>
        <p:txBody>
          <a:bodyPr>
            <a:normAutofit fontScale="90000"/>
          </a:bodyPr>
          <a:lstStyle/>
          <a:p>
            <a:pPr algn="ctr"/>
            <a:br>
              <a:rPr lang="en-US" dirty="0"/>
            </a:br>
            <a:endParaRPr lang="en-US" dirty="0"/>
          </a:p>
        </p:txBody>
      </p:sp>
      <p:pic>
        <p:nvPicPr>
          <p:cNvPr id="6" name="Picture 5" descr="Related image">
            <a:extLst>
              <a:ext uri="{FF2B5EF4-FFF2-40B4-BE49-F238E27FC236}">
                <a16:creationId xmlns:a16="http://schemas.microsoft.com/office/drawing/2014/main" id="{5DD7432C-395C-4204-94A1-DE681CC2A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6399187"/>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F0CEAA-C182-4013-9288-68BFCB874BB1}"/>
              </a:ext>
            </a:extLst>
          </p:cNvPr>
          <p:cNvSpPr txBox="1"/>
          <p:nvPr/>
        </p:nvSpPr>
        <p:spPr>
          <a:xfrm>
            <a:off x="1438851" y="762000"/>
            <a:ext cx="7171749" cy="1785104"/>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t>What is climate change doing to</a:t>
            </a:r>
          </a:p>
          <a:p>
            <a:r>
              <a:rPr lang="en-US" sz="2800" b="1" i="1" dirty="0"/>
              <a:t>   the environment?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5" name="Rectangle 2">
            <a:extLst>
              <a:ext uri="{FF2B5EF4-FFF2-40B4-BE49-F238E27FC236}">
                <a16:creationId xmlns:a16="http://schemas.microsoft.com/office/drawing/2014/main" id="{CBB3B5D4-A292-4F32-9019-35A6CCAB7EFB}"/>
              </a:ext>
            </a:extLst>
          </p:cNvPr>
          <p:cNvSpPr>
            <a:spLocks noChangeArrowheads="1"/>
          </p:cNvSpPr>
          <p:nvPr/>
        </p:nvSpPr>
        <p:spPr bwMode="auto">
          <a:xfrm rot="10800000" flipV="1">
            <a:off x="1900729" y="2057400"/>
            <a:ext cx="562567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cs typeface="Calibri" panose="020F0502020204030204" pitchFamily="34" charset="0"/>
              </a:rPr>
              <a:t>Especially disturbing are concurrent trends in the vital signs of climatic impacts. Three abundant atmospheric </a:t>
            </a:r>
            <a:r>
              <a:rPr kumimoji="0" lang="en-US" altLang="en-US" sz="1600" b="1" i="0" u="none" strike="noStrike" cap="none" normalizeH="0" baseline="0" dirty="0">
                <a:ln>
                  <a:noFill/>
                </a:ln>
                <a:solidFill>
                  <a:schemeClr val="tx1"/>
                </a:solidFill>
                <a:effectLst/>
                <a:cs typeface="Calibri" panose="020F0502020204030204" pitchFamily="34" charset="0"/>
              </a:rPr>
              <a:t>GHGs (C02, methane, and nitrous oxide</a:t>
            </a:r>
            <a:r>
              <a:rPr kumimoji="0" lang="en-US" altLang="en-US" sz="1600" b="0" i="0" u="none" strike="noStrike" cap="none" normalizeH="0" baseline="0" dirty="0">
                <a:ln>
                  <a:noFill/>
                </a:ln>
                <a:solidFill>
                  <a:schemeClr val="tx1"/>
                </a:solidFill>
                <a:effectLst/>
                <a:cs typeface="Calibri" panose="020F0502020204030204" pitchFamily="34" charset="0"/>
              </a:rPr>
              <a:t>) continue to increase, as does global </a:t>
            </a:r>
            <a:r>
              <a:rPr kumimoji="0" lang="en-US" altLang="en-US" sz="1600" b="1" i="0" u="none" strike="noStrike" cap="none" normalizeH="0" baseline="0" dirty="0">
                <a:ln>
                  <a:noFill/>
                </a:ln>
                <a:solidFill>
                  <a:schemeClr val="tx1"/>
                </a:solidFill>
                <a:effectLst/>
                <a:cs typeface="Calibri" panose="020F0502020204030204" pitchFamily="34" charset="0"/>
              </a:rPr>
              <a:t>surface temperature</a:t>
            </a:r>
            <a:r>
              <a:rPr kumimoji="0" lang="en-US" altLang="en-US" sz="1600" b="0" i="0" u="none" strike="noStrike" cap="none" normalizeH="0" baseline="0" dirty="0">
                <a:ln>
                  <a:noFill/>
                </a:ln>
                <a:solidFill>
                  <a:schemeClr val="tx1"/>
                </a:solidFill>
                <a:effectLst/>
                <a:cs typeface="Calibri" panose="020F0502020204030204" pitchFamily="34" charset="0"/>
              </a:rPr>
              <a:t>. Globally, </a:t>
            </a:r>
            <a:r>
              <a:rPr kumimoji="0" lang="en-US" altLang="en-US" sz="1600" b="1" i="0" u="none" strike="noStrike" cap="none" normalizeH="0" baseline="0" dirty="0">
                <a:ln>
                  <a:noFill/>
                </a:ln>
                <a:solidFill>
                  <a:schemeClr val="tx1"/>
                </a:solidFill>
                <a:effectLst/>
                <a:cs typeface="Calibri" panose="020F0502020204030204" pitchFamily="34" charset="0"/>
              </a:rPr>
              <a:t>ice</a:t>
            </a:r>
            <a:r>
              <a:rPr kumimoji="0" lang="en-US" altLang="en-US" sz="1600" b="0" i="0" u="none" strike="noStrike" cap="none" normalizeH="0" baseline="0" dirty="0">
                <a:ln>
                  <a:noFill/>
                </a:ln>
                <a:solidFill>
                  <a:schemeClr val="tx1"/>
                </a:solidFill>
                <a:effectLst/>
                <a:cs typeface="Calibri" panose="020F0502020204030204" pitchFamily="34" charset="0"/>
              </a:rPr>
              <a:t> has been rapidly </a:t>
            </a:r>
            <a:r>
              <a:rPr kumimoji="0" lang="en-US" altLang="en-US" sz="1600" b="1" i="0" u="none" strike="noStrike" cap="none" normalizeH="0" baseline="0" dirty="0">
                <a:ln>
                  <a:noFill/>
                </a:ln>
                <a:solidFill>
                  <a:schemeClr val="tx1"/>
                </a:solidFill>
                <a:effectLst/>
                <a:cs typeface="Calibri" panose="020F0502020204030204" pitchFamily="34" charset="0"/>
              </a:rPr>
              <a:t>disappearing</a:t>
            </a:r>
            <a:r>
              <a:rPr kumimoji="0" lang="en-US" altLang="en-US" sz="1600" b="0" i="0" u="none" strike="noStrike" cap="none" normalizeH="0" baseline="0" dirty="0">
                <a:ln>
                  <a:noFill/>
                </a:ln>
                <a:solidFill>
                  <a:schemeClr val="tx1"/>
                </a:solidFill>
                <a:effectLst/>
                <a:cs typeface="Calibri" panose="020F0502020204030204" pitchFamily="34" charset="0"/>
              </a:rPr>
              <a:t>, evidenced by declining trends in minimum summer Arctic sea ice, </a:t>
            </a:r>
            <a:r>
              <a:rPr kumimoji="0" lang="en-US" altLang="en-US" sz="1600" b="1" i="0" u="none" strike="noStrike" cap="none" normalizeH="0" baseline="0" dirty="0">
                <a:ln>
                  <a:noFill/>
                </a:ln>
                <a:solidFill>
                  <a:schemeClr val="tx1"/>
                </a:solidFill>
                <a:effectLst/>
                <a:cs typeface="Calibri" panose="020F0502020204030204" pitchFamily="34" charset="0"/>
              </a:rPr>
              <a:t>Greenland and Antarctic ice sheets</a:t>
            </a:r>
            <a:r>
              <a:rPr kumimoji="0" lang="en-US" altLang="en-US" sz="1600" b="0" i="0" u="none" strike="noStrike" cap="none" normalizeH="0" baseline="0" dirty="0">
                <a:ln>
                  <a:noFill/>
                </a:ln>
                <a:solidFill>
                  <a:schemeClr val="tx1"/>
                </a:solidFill>
                <a:effectLst/>
                <a:cs typeface="Calibri" panose="020F0502020204030204" pitchFamily="34" charset="0"/>
              </a:rPr>
              <a:t>, and </a:t>
            </a:r>
            <a:r>
              <a:rPr kumimoji="0" lang="en-US" altLang="en-US" sz="1600" b="1" i="0" u="none" strike="noStrike" cap="none" normalizeH="0" baseline="0" dirty="0">
                <a:ln>
                  <a:noFill/>
                </a:ln>
                <a:solidFill>
                  <a:schemeClr val="tx1"/>
                </a:solidFill>
                <a:effectLst/>
                <a:cs typeface="Calibri" panose="020F0502020204030204" pitchFamily="34" charset="0"/>
              </a:rPr>
              <a:t>glacier thickness </a:t>
            </a:r>
            <a:r>
              <a:rPr kumimoji="0" lang="en-US" altLang="en-US" sz="1600" b="0" i="0" u="none" strike="noStrike" cap="none" normalizeH="0" baseline="0" dirty="0">
                <a:ln>
                  <a:noFill/>
                </a:ln>
                <a:solidFill>
                  <a:schemeClr val="tx1"/>
                </a:solidFill>
                <a:effectLst/>
                <a:cs typeface="Calibri" panose="020F0502020204030204" pitchFamily="34" charset="0"/>
              </a:rPr>
              <a:t>worldwide. </a:t>
            </a:r>
            <a:r>
              <a:rPr kumimoji="0" lang="en-US" altLang="en-US" sz="1600" b="1" i="0" u="none" strike="noStrike" cap="none" normalizeH="0" baseline="0" dirty="0">
                <a:ln>
                  <a:noFill/>
                </a:ln>
                <a:solidFill>
                  <a:schemeClr val="tx1"/>
                </a:solidFill>
                <a:effectLst/>
                <a:cs typeface="Calibri" panose="020F0502020204030204" pitchFamily="34" charset="0"/>
              </a:rPr>
              <a:t>Ocean heat content</a:t>
            </a:r>
            <a:r>
              <a:rPr kumimoji="0" lang="en-US" altLang="en-US" sz="1600" b="0" i="0" u="none" strike="noStrike" cap="none" normalizeH="0" baseline="0" dirty="0">
                <a:ln>
                  <a:noFill/>
                </a:ln>
                <a:solidFill>
                  <a:schemeClr val="tx1"/>
                </a:solidFill>
                <a:effectLst/>
                <a:cs typeface="Calibri" panose="020F0502020204030204" pitchFamily="34" charset="0"/>
              </a:rPr>
              <a:t>, </a:t>
            </a:r>
            <a:r>
              <a:rPr kumimoji="0" lang="en-US" altLang="en-US" sz="1600" b="1" i="0" u="none" strike="noStrike" cap="none" normalizeH="0" baseline="0" dirty="0">
                <a:ln>
                  <a:noFill/>
                </a:ln>
                <a:solidFill>
                  <a:schemeClr val="tx1"/>
                </a:solidFill>
                <a:effectLst/>
                <a:cs typeface="Calibri" panose="020F0502020204030204" pitchFamily="34" charset="0"/>
              </a:rPr>
              <a:t>ocean acidity</a:t>
            </a:r>
            <a:r>
              <a:rPr kumimoji="0" lang="en-US" altLang="en-US" sz="1600" b="0" i="0" u="none" strike="noStrike" cap="none" normalizeH="0" baseline="0" dirty="0">
                <a:ln>
                  <a:noFill/>
                </a:ln>
                <a:solidFill>
                  <a:schemeClr val="tx1"/>
                </a:solidFill>
                <a:effectLst/>
                <a:cs typeface="Calibri" panose="020F0502020204030204" pitchFamily="34" charset="0"/>
              </a:rPr>
              <a:t>, </a:t>
            </a:r>
            <a:r>
              <a:rPr kumimoji="0" lang="en-US" altLang="en-US" sz="1600" b="1" i="0" u="none" strike="noStrike" cap="none" normalizeH="0" baseline="0" dirty="0">
                <a:ln>
                  <a:noFill/>
                </a:ln>
                <a:solidFill>
                  <a:schemeClr val="tx1"/>
                </a:solidFill>
                <a:effectLst/>
                <a:cs typeface="Calibri" panose="020F0502020204030204" pitchFamily="34" charset="0"/>
              </a:rPr>
              <a:t>sea level</a:t>
            </a:r>
            <a:r>
              <a:rPr kumimoji="0" lang="en-US" altLang="en-US" sz="1600" b="0" i="0" u="none" strike="noStrike" cap="none" normalizeH="0" baseline="0" dirty="0">
                <a:ln>
                  <a:noFill/>
                </a:ln>
                <a:solidFill>
                  <a:schemeClr val="tx1"/>
                </a:solidFill>
                <a:effectLst/>
                <a:cs typeface="Calibri" panose="020F0502020204030204" pitchFamily="34" charset="0"/>
              </a:rPr>
              <a:t>, area burned in the United States, and extreme weather and associated damage costs have all been trending upward; Climate change is predicted to </a:t>
            </a:r>
            <a:r>
              <a:rPr kumimoji="0" lang="en-US" altLang="en-US" sz="1600" b="1" i="0" u="none" strike="noStrike" cap="none" normalizeH="0" baseline="0" dirty="0">
                <a:ln>
                  <a:noFill/>
                </a:ln>
                <a:solidFill>
                  <a:schemeClr val="tx1"/>
                </a:solidFill>
                <a:effectLst/>
                <a:cs typeface="Calibri" panose="020F0502020204030204" pitchFamily="34" charset="0"/>
              </a:rPr>
              <a:t>greatly affect marine, freshwater, and terrestrial life, from plankton and corals to fishes and forests</a:t>
            </a:r>
            <a:r>
              <a:rPr kumimoji="0" lang="en-US" altLang="en-US" sz="1600" b="0" i="0" u="none" strike="noStrike" cap="none" normalizeH="0" baseline="0" dirty="0">
                <a:ln>
                  <a:noFill/>
                </a:ln>
                <a:solidFill>
                  <a:schemeClr val="tx1"/>
                </a:solidFill>
                <a:effectLst/>
                <a:cs typeface="Calibri" panose="020F0502020204030204" pitchFamily="34" charset="0"/>
              </a:rPr>
              <a:t> (IPCC 2018, 2019). These issues </a:t>
            </a:r>
            <a:br>
              <a:rPr kumimoji="0" lang="en-US" altLang="en-US" sz="1600" b="0" i="0" u="none" strike="noStrike" cap="none" normalizeH="0" baseline="0" dirty="0">
                <a:ln>
                  <a:noFill/>
                </a:ln>
                <a:solidFill>
                  <a:schemeClr val="tx1"/>
                </a:solidFill>
                <a:effectLst/>
                <a:cs typeface="Calibri" panose="020F0502020204030204" pitchFamily="34" charset="0"/>
              </a:rPr>
            </a:br>
            <a:r>
              <a:rPr kumimoji="0" lang="en-US" altLang="en-US" sz="1600" b="0" i="0" u="none" strike="noStrike" cap="none" normalizeH="0" baseline="0" dirty="0">
                <a:ln>
                  <a:noFill/>
                </a:ln>
                <a:solidFill>
                  <a:schemeClr val="tx1"/>
                </a:solidFill>
                <a:effectLst/>
                <a:cs typeface="Calibri" panose="020F0502020204030204" pitchFamily="34" charset="0"/>
              </a:rPr>
              <a:t>highlight the urgent need for action. </a:t>
            </a:r>
            <a:endParaRPr kumimoji="0" lang="en-US" altLang="en-US"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8039474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9861</TotalTime>
  <Words>978</Words>
  <Application>Microsoft Office PowerPoint</Application>
  <PresentationFormat>On-screen Show (4:3)</PresentationFormat>
  <Paragraphs>167</Paragraphs>
  <Slides>37</Slides>
  <Notes>37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37</vt:i4>
      </vt:variant>
    </vt:vector>
  </HeadingPairs>
  <TitlesOfParts>
    <vt:vector size="44" baseType="lpstr">
      <vt:lpstr>Arial</vt:lpstr>
      <vt:lpstr>Arial Unicode MS</vt:lpstr>
      <vt:lpstr>Calibri</vt:lpstr>
      <vt:lpstr>Century Gothic</vt:lpstr>
      <vt:lpstr>source sans pro</vt:lpstr>
      <vt:lpstr>Wingdings 3</vt:lpstr>
      <vt:lpstr>Wisp</vt:lpstr>
      <vt:lpstr>Learning to Ask the Right Questions – Global Warming Impacts to Infrastructure  </vt:lpstr>
      <vt:lpstr>Albert Einstein and Questioning </vt:lpstr>
      <vt:lpstr>Questioning &amp; Problem Solving</vt:lpstr>
      <vt:lpstr>Asking the Right Questions</vt:lpstr>
      <vt:lpstr>Solving Complex Problems Takes Teamwork </vt:lpstr>
      <vt:lpstr>What Are the Right Questions About Climate Change? </vt:lpstr>
      <vt:lpstr>What Are the Right Questions About Climate Change? </vt:lpstr>
      <vt:lpstr> </vt:lpstr>
      <vt:lpstr> </vt:lpstr>
      <vt:lpstr> </vt:lpstr>
      <vt:lpstr>Climate Change Impacts to Infrastructure </vt:lpstr>
      <vt:lpstr>High Temperature Extremes </vt:lpstr>
      <vt:lpstr>High Temperature Extremes </vt:lpstr>
      <vt:lpstr>High Temperature Extremes and Drought </vt:lpstr>
      <vt:lpstr>High Temperature Extremes and Wildfires </vt:lpstr>
      <vt:lpstr>Stronger Winds can be fun . . . But are destructive </vt:lpstr>
      <vt:lpstr>Stronger Winds - Hurricane Dorian</vt:lpstr>
      <vt:lpstr>Stronger Winds - Hurricane Dorian </vt:lpstr>
      <vt:lpstr>Typhoon and Wind Action </vt:lpstr>
      <vt:lpstr>Flooding and Erosion </vt:lpstr>
      <vt:lpstr>Heavy Rainfall &amp; Mudslides </vt:lpstr>
      <vt:lpstr> </vt:lpstr>
      <vt:lpstr>The Engineering Four R’s of Resiliency</vt:lpstr>
      <vt:lpstr>Resourcefulness</vt:lpstr>
      <vt:lpstr>Resourcefulness</vt:lpstr>
      <vt:lpstr>Robustness (Strength)</vt:lpstr>
      <vt:lpstr>Robustness (Ductile)</vt:lpstr>
      <vt:lpstr>Redundancy</vt:lpstr>
      <vt:lpstr>Redundancy</vt:lpstr>
      <vt:lpstr>Rapidity</vt:lpstr>
      <vt:lpstr> </vt:lpstr>
      <vt:lpstr> </vt:lpstr>
      <vt:lpstr> </vt:lpstr>
      <vt:lpstr> </vt:lpstr>
      <vt:lpstr> </vt:lpstr>
      <vt:lpstr>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the Probability of Liquefaction-induced Ground Failure</dc:title>
  <dc:creator>Dan</dc:creator>
  <cp:lastModifiedBy>Steven Bartlett</cp:lastModifiedBy>
  <cp:revision>388</cp:revision>
  <cp:lastPrinted>2022-05-01T23:48:33Z</cp:lastPrinted>
  <dcterms:created xsi:type="dcterms:W3CDTF">2012-08-18T15:30:47Z</dcterms:created>
  <dcterms:modified xsi:type="dcterms:W3CDTF">2022-05-01T23:54:27Z</dcterms:modified>
</cp:coreProperties>
</file>