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6" r:id="rId1"/>
  </p:sldMasterIdLst>
  <p:notesMasterIdLst>
    <p:notesMasterId r:id="rId44"/>
  </p:notesMasterIdLst>
  <p:handoutMasterIdLst>
    <p:handoutMasterId r:id="rId45"/>
  </p:handoutMasterIdLst>
  <p:sldIdLst>
    <p:sldId id="339" r:id="rId2"/>
    <p:sldId id="589" r:id="rId3"/>
    <p:sldId id="712" r:id="rId4"/>
    <p:sldId id="616" r:id="rId5"/>
    <p:sldId id="709" r:id="rId6"/>
    <p:sldId id="713" r:id="rId7"/>
    <p:sldId id="548" r:id="rId8"/>
    <p:sldId id="433" r:id="rId9"/>
    <p:sldId id="578" r:id="rId10"/>
    <p:sldId id="708" r:id="rId11"/>
    <p:sldId id="446" r:id="rId12"/>
    <p:sldId id="526" r:id="rId13"/>
    <p:sldId id="706" r:id="rId14"/>
    <p:sldId id="714" r:id="rId15"/>
    <p:sldId id="607" r:id="rId16"/>
    <p:sldId id="610" r:id="rId17"/>
    <p:sldId id="715" r:id="rId18"/>
    <p:sldId id="609" r:id="rId19"/>
    <p:sldId id="711" r:id="rId20"/>
    <p:sldId id="570" r:id="rId21"/>
    <p:sldId id="710" r:id="rId22"/>
    <p:sldId id="720" r:id="rId23"/>
    <p:sldId id="698" r:id="rId24"/>
    <p:sldId id="554" r:id="rId25"/>
    <p:sldId id="705" r:id="rId26"/>
    <p:sldId id="716" r:id="rId27"/>
    <p:sldId id="717" r:id="rId28"/>
    <p:sldId id="256" r:id="rId29"/>
    <p:sldId id="453" r:id="rId30"/>
    <p:sldId id="718" r:id="rId31"/>
    <p:sldId id="707" r:id="rId32"/>
    <p:sldId id="719" r:id="rId33"/>
    <p:sldId id="540" r:id="rId34"/>
    <p:sldId id="700" r:id="rId35"/>
    <p:sldId id="576" r:id="rId36"/>
    <p:sldId id="702" r:id="rId37"/>
    <p:sldId id="703" r:id="rId38"/>
    <p:sldId id="701" r:id="rId39"/>
    <p:sldId id="697" r:id="rId40"/>
    <p:sldId id="396" r:id="rId41"/>
    <p:sldId id="577" r:id="rId42"/>
    <p:sldId id="568" r:id="rId4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C8E54"/>
    <a:srgbClr val="518F13"/>
    <a:srgbClr val="F6CA10"/>
    <a:srgbClr val="008000"/>
    <a:srgbClr val="33CC33"/>
    <a:srgbClr val="CC9900"/>
    <a:srgbClr val="009900"/>
    <a:srgbClr val="FF33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0" autoAdjust="0"/>
    <p:restoredTop sz="95613" autoAdjust="0"/>
  </p:normalViewPr>
  <p:slideViewPr>
    <p:cSldViewPr>
      <p:cViewPr varScale="1">
        <p:scale>
          <a:sx n="108" d="100"/>
          <a:sy n="108" d="100"/>
        </p:scale>
        <p:origin x="131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359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fbartlett\Documents\My%20Data\articles1\Geofoam\NPRA%20MPC%20Bridge%20Support\Analyses\EPS%20Curve%20Normilization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3980286330449"/>
          <c:y val="8.0132417351408053E-2"/>
          <c:w val="0.67368258525543001"/>
          <c:h val="0.74223844103468462"/>
        </c:manualLayout>
      </c:layout>
      <c:scatterChart>
        <c:scatterStyle val="lineMarker"/>
        <c:varyColors val="0"/>
        <c:ser>
          <c:idx val="2"/>
          <c:order val="0"/>
          <c:tx>
            <c:strRef>
              <c:f>'EPS19 Normalized'!$A$192</c:f>
              <c:strCache>
                <c:ptCount val="1"/>
                <c:pt idx="0">
                  <c:v>EPS19-4</c:v>
                </c:pt>
              </c:strCache>
            </c:strRef>
          </c:tx>
          <c:spPr>
            <a:ln w="28575">
              <a:noFill/>
            </a:ln>
          </c:spPr>
          <c:marker>
            <c:symbol val="square"/>
            <c:size val="6"/>
            <c:spPr>
              <a:solidFill>
                <a:prstClr val="white"/>
              </a:solidFill>
              <a:ln>
                <a:noFill/>
              </a:ln>
            </c:spPr>
          </c:marker>
          <c:xVal>
            <c:numRef>
              <c:f>'EPS19 Normalized'!$F$203:$F$286</c:f>
              <c:numCache>
                <c:formatCode>General</c:formatCode>
                <c:ptCount val="84"/>
                <c:pt idx="0">
                  <c:v>0</c:v>
                </c:pt>
                <c:pt idx="1">
                  <c:v>0</c:v>
                </c:pt>
                <c:pt idx="2">
                  <c:v>0</c:v>
                </c:pt>
                <c:pt idx="3">
                  <c:v>0</c:v>
                </c:pt>
                <c:pt idx="4">
                  <c:v>8.3341666666666758E-2</c:v>
                </c:pt>
                <c:pt idx="5">
                  <c:v>0.16669166666666668</c:v>
                </c:pt>
                <c:pt idx="6">
                  <c:v>0.25</c:v>
                </c:pt>
                <c:pt idx="7">
                  <c:v>0.33330833333333376</c:v>
                </c:pt>
                <c:pt idx="8">
                  <c:v>0.41665833333333335</c:v>
                </c:pt>
                <c:pt idx="9">
                  <c:v>0.50001666666666611</c:v>
                </c:pt>
                <c:pt idx="10">
                  <c:v>0.58334166666666709</c:v>
                </c:pt>
                <c:pt idx="11">
                  <c:v>0.66665833333333457</c:v>
                </c:pt>
                <c:pt idx="12">
                  <c:v>0.74996666666666667</c:v>
                </c:pt>
                <c:pt idx="13">
                  <c:v>0.83330833333333365</c:v>
                </c:pt>
                <c:pt idx="14">
                  <c:v>0.91665833333333402</c:v>
                </c:pt>
                <c:pt idx="15">
                  <c:v>1</c:v>
                </c:pt>
                <c:pt idx="16">
                  <c:v>1.0833249999999988</c:v>
                </c:pt>
                <c:pt idx="17">
                  <c:v>1.1666583333333349</c:v>
                </c:pt>
                <c:pt idx="18">
                  <c:v>1.2499833333333332</c:v>
                </c:pt>
                <c:pt idx="19">
                  <c:v>1.3333083333333335</c:v>
                </c:pt>
                <c:pt idx="20">
                  <c:v>1.4166500000000002</c:v>
                </c:pt>
                <c:pt idx="21">
                  <c:v>1.5000166666666679</c:v>
                </c:pt>
                <c:pt idx="22">
                  <c:v>1.5833249999999988</c:v>
                </c:pt>
                <c:pt idx="23">
                  <c:v>1.6666333333333341</c:v>
                </c:pt>
                <c:pt idx="24">
                  <c:v>1.7500000000000007</c:v>
                </c:pt>
                <c:pt idx="25">
                  <c:v>1.8333583333333341</c:v>
                </c:pt>
                <c:pt idx="26">
                  <c:v>1.916691666666666</c:v>
                </c:pt>
                <c:pt idx="27">
                  <c:v>2.0000000000000004</c:v>
                </c:pt>
                <c:pt idx="28">
                  <c:v>2.0833250000000012</c:v>
                </c:pt>
                <c:pt idx="29">
                  <c:v>2.1666916666666682</c:v>
                </c:pt>
                <c:pt idx="30">
                  <c:v>2.2500333333333331</c:v>
                </c:pt>
                <c:pt idx="31">
                  <c:v>2.3333416666666666</c:v>
                </c:pt>
                <c:pt idx="32">
                  <c:v>2.4166916666666665</c:v>
                </c:pt>
                <c:pt idx="33">
                  <c:v>2.4999833333333337</c:v>
                </c:pt>
                <c:pt idx="34">
                  <c:v>2.5833250000000012</c:v>
                </c:pt>
                <c:pt idx="35">
                  <c:v>2.6666749999999997</c:v>
                </c:pt>
                <c:pt idx="36">
                  <c:v>2.7500333333333336</c:v>
                </c:pt>
                <c:pt idx="37">
                  <c:v>2.8333583333333308</c:v>
                </c:pt>
                <c:pt idx="38">
                  <c:v>2.916674999999997</c:v>
                </c:pt>
                <c:pt idx="39">
                  <c:v>3</c:v>
                </c:pt>
                <c:pt idx="40">
                  <c:v>3.0833416666666684</c:v>
                </c:pt>
                <c:pt idx="41">
                  <c:v>3.1666916666666682</c:v>
                </c:pt>
                <c:pt idx="42">
                  <c:v>3.2500166666666672</c:v>
                </c:pt>
                <c:pt idx="43">
                  <c:v>3.3333583333333308</c:v>
                </c:pt>
                <c:pt idx="44">
                  <c:v>3.4166499999999953</c:v>
                </c:pt>
                <c:pt idx="45">
                  <c:v>3.4999833333333337</c:v>
                </c:pt>
                <c:pt idx="46">
                  <c:v>3.5833416666666689</c:v>
                </c:pt>
                <c:pt idx="47">
                  <c:v>3.6666916666666682</c:v>
                </c:pt>
                <c:pt idx="48">
                  <c:v>3.7500166666666672</c:v>
                </c:pt>
                <c:pt idx="49">
                  <c:v>3.8333416666666666</c:v>
                </c:pt>
                <c:pt idx="50">
                  <c:v>3.9167083333333292</c:v>
                </c:pt>
                <c:pt idx="51">
                  <c:v>4.000033333333338</c:v>
                </c:pt>
                <c:pt idx="52">
                  <c:v>4.0833416666666684</c:v>
                </c:pt>
                <c:pt idx="53">
                  <c:v>4.1666916666666669</c:v>
                </c:pt>
                <c:pt idx="54">
                  <c:v>4.250033333333338</c:v>
                </c:pt>
                <c:pt idx="55">
                  <c:v>4.3333416666666684</c:v>
                </c:pt>
                <c:pt idx="56">
                  <c:v>4.4166500000000024</c:v>
                </c:pt>
                <c:pt idx="57">
                  <c:v>4.500033333333338</c:v>
                </c:pt>
                <c:pt idx="58">
                  <c:v>4.5833416666666684</c:v>
                </c:pt>
                <c:pt idx="59">
                  <c:v>4.6666666666666661</c:v>
                </c:pt>
                <c:pt idx="60">
                  <c:v>4.7500166666666646</c:v>
                </c:pt>
                <c:pt idx="61">
                  <c:v>4.8333583333333392</c:v>
                </c:pt>
                <c:pt idx="62">
                  <c:v>4.9166916666666713</c:v>
                </c:pt>
                <c:pt idx="63">
                  <c:v>5.0000166666666646</c:v>
                </c:pt>
                <c:pt idx="64">
                  <c:v>5.0833583333333392</c:v>
                </c:pt>
                <c:pt idx="65">
                  <c:v>5.1666833333333333</c:v>
                </c:pt>
                <c:pt idx="66">
                  <c:v>5.25</c:v>
                </c:pt>
                <c:pt idx="67">
                  <c:v>5.3333416666666684</c:v>
                </c:pt>
                <c:pt idx="68">
                  <c:v>5.4167083333333412</c:v>
                </c:pt>
                <c:pt idx="69">
                  <c:v>5.5000166666666646</c:v>
                </c:pt>
                <c:pt idx="70">
                  <c:v>5.5833416666666684</c:v>
                </c:pt>
                <c:pt idx="71">
                  <c:v>5.6666833333333333</c:v>
                </c:pt>
                <c:pt idx="72">
                  <c:v>5.75</c:v>
                </c:pt>
                <c:pt idx="73">
                  <c:v>5.8333249999999985</c:v>
                </c:pt>
                <c:pt idx="74">
                  <c:v>6.25</c:v>
                </c:pt>
                <c:pt idx="75">
                  <c:v>6.666666666666667</c:v>
                </c:pt>
                <c:pt idx="76">
                  <c:v>7.0833250000000003</c:v>
                </c:pt>
                <c:pt idx="77">
                  <c:v>7.500033333333338</c:v>
                </c:pt>
                <c:pt idx="78">
                  <c:v>7.9166666666666705</c:v>
                </c:pt>
                <c:pt idx="79">
                  <c:v>8.3333250000000003</c:v>
                </c:pt>
                <c:pt idx="80">
                  <c:v>8.7500166666666708</c:v>
                </c:pt>
                <c:pt idx="81">
                  <c:v>9.1667000000000005</c:v>
                </c:pt>
                <c:pt idx="82">
                  <c:v>9.583358333333333</c:v>
                </c:pt>
                <c:pt idx="83">
                  <c:v>10.000008333333332</c:v>
                </c:pt>
              </c:numCache>
            </c:numRef>
          </c:xVal>
          <c:yVal>
            <c:numRef>
              <c:f>'EPS19 Normalized'!$G$203:$G$286</c:f>
              <c:numCache>
                <c:formatCode>General</c:formatCode>
                <c:ptCount val="84"/>
                <c:pt idx="0">
                  <c:v>0</c:v>
                </c:pt>
                <c:pt idx="1">
                  <c:v>0</c:v>
                </c:pt>
                <c:pt idx="2">
                  <c:v>0</c:v>
                </c:pt>
                <c:pt idx="3">
                  <c:v>1.7772698612916213E-6</c:v>
                </c:pt>
                <c:pt idx="4">
                  <c:v>2.2551394143197429E-2</c:v>
                </c:pt>
                <c:pt idx="5">
                  <c:v>5.0960873791509022E-2</c:v>
                </c:pt>
                <c:pt idx="6">
                  <c:v>8.2827038671710845E-2</c:v>
                </c:pt>
                <c:pt idx="7">
                  <c:v>0.11759754711363329</c:v>
                </c:pt>
                <c:pt idx="8">
                  <c:v>0.15536541526551773</c:v>
                </c:pt>
                <c:pt idx="9">
                  <c:v>0.19537207291228803</c:v>
                </c:pt>
                <c:pt idx="10">
                  <c:v>0.23632319821003225</c:v>
                </c:pt>
                <c:pt idx="11">
                  <c:v>0.27746604709611883</c:v>
                </c:pt>
                <c:pt idx="12">
                  <c:v>0.31835239114824243</c:v>
                </c:pt>
                <c:pt idx="13">
                  <c:v>0.35844730760473592</c:v>
                </c:pt>
                <c:pt idx="14">
                  <c:v>0.39734781245621431</c:v>
                </c:pt>
                <c:pt idx="15">
                  <c:v>0.43481939627995037</c:v>
                </c:pt>
                <c:pt idx="16">
                  <c:v>0.4705816086065574</c:v>
                </c:pt>
                <c:pt idx="17">
                  <c:v>0.50446127268109864</c:v>
                </c:pt>
                <c:pt idx="18">
                  <c:v>0.53621807963780299</c:v>
                </c:pt>
                <c:pt idx="19">
                  <c:v>0.56576838044696598</c:v>
                </c:pt>
                <c:pt idx="20">
                  <c:v>0.59295476609569853</c:v>
                </c:pt>
                <c:pt idx="21">
                  <c:v>0.61781053620218662</c:v>
                </c:pt>
                <c:pt idx="22">
                  <c:v>0.64033130735953558</c:v>
                </c:pt>
                <c:pt idx="23">
                  <c:v>0.66057822614544004</c:v>
                </c:pt>
                <c:pt idx="24">
                  <c:v>0.67871180117696561</c:v>
                </c:pt>
                <c:pt idx="25">
                  <c:v>0.69495577317150181</c:v>
                </c:pt>
                <c:pt idx="26">
                  <c:v>0.70924455916351492</c:v>
                </c:pt>
                <c:pt idx="27">
                  <c:v>0.7220961923777498</c:v>
                </c:pt>
                <c:pt idx="28">
                  <c:v>0.73360239246181924</c:v>
                </c:pt>
                <c:pt idx="29">
                  <c:v>0.74398828945985762</c:v>
                </c:pt>
                <c:pt idx="30">
                  <c:v>0.75326382452360963</c:v>
                </c:pt>
                <c:pt idx="31">
                  <c:v>0.76175065722642665</c:v>
                </c:pt>
                <c:pt idx="32">
                  <c:v>0.76943430319111683</c:v>
                </c:pt>
                <c:pt idx="33">
                  <c:v>0.77654748143477692</c:v>
                </c:pt>
                <c:pt idx="34">
                  <c:v>0.78301349218859551</c:v>
                </c:pt>
                <c:pt idx="35">
                  <c:v>0.78909691090444167</c:v>
                </c:pt>
                <c:pt idx="36">
                  <c:v>0.79474006497828265</c:v>
                </c:pt>
                <c:pt idx="37">
                  <c:v>0.80003729376839061</c:v>
                </c:pt>
                <c:pt idx="38">
                  <c:v>0.80500917446055775</c:v>
                </c:pt>
                <c:pt idx="39">
                  <c:v>0.80974042533627644</c:v>
                </c:pt>
                <c:pt idx="40">
                  <c:v>0.81422265482695766</c:v>
                </c:pt>
                <c:pt idx="41">
                  <c:v>0.81849659082948023</c:v>
                </c:pt>
                <c:pt idx="42">
                  <c:v>0.82254651989631444</c:v>
                </c:pt>
                <c:pt idx="43">
                  <c:v>0.82649858221241423</c:v>
                </c:pt>
                <c:pt idx="44">
                  <c:v>0.8302229499439534</c:v>
                </c:pt>
                <c:pt idx="45">
                  <c:v>0.83387371707299984</c:v>
                </c:pt>
                <c:pt idx="46">
                  <c:v>0.8373762154967076</c:v>
                </c:pt>
                <c:pt idx="47">
                  <c:v>0.84077689198893091</c:v>
                </c:pt>
                <c:pt idx="48">
                  <c:v>0.84402951345103083</c:v>
                </c:pt>
                <c:pt idx="49">
                  <c:v>0.84720864158610065</c:v>
                </c:pt>
                <c:pt idx="50">
                  <c:v>0.85028525378310305</c:v>
                </c:pt>
                <c:pt idx="51">
                  <c:v>0.85326693901499229</c:v>
                </c:pt>
                <c:pt idx="52">
                  <c:v>0.85619971801877692</c:v>
                </c:pt>
                <c:pt idx="53">
                  <c:v>0.85903863974709271</c:v>
                </c:pt>
                <c:pt idx="54">
                  <c:v>0.86181716319882362</c:v>
                </c:pt>
                <c:pt idx="55">
                  <c:v>0.86449081853369891</c:v>
                </c:pt>
                <c:pt idx="56">
                  <c:v>0.86717120857853569</c:v>
                </c:pt>
                <c:pt idx="57">
                  <c:v>0.86983064619237827</c:v>
                </c:pt>
                <c:pt idx="58">
                  <c:v>0.87233497355331435</c:v>
                </c:pt>
                <c:pt idx="59">
                  <c:v>0.87487906727266362</c:v>
                </c:pt>
                <c:pt idx="60">
                  <c:v>0.87739151867031062</c:v>
                </c:pt>
                <c:pt idx="61">
                  <c:v>0.87985169626593895</c:v>
                </c:pt>
                <c:pt idx="62">
                  <c:v>0.88226024152304883</c:v>
                </c:pt>
                <c:pt idx="63">
                  <c:v>0.88465317973238056</c:v>
                </c:pt>
                <c:pt idx="64">
                  <c:v>0.88706161858974431</c:v>
                </c:pt>
                <c:pt idx="65">
                  <c:v>0.88936957186142629</c:v>
                </c:pt>
                <c:pt idx="66">
                  <c:v>0.89169986689085168</c:v>
                </c:pt>
                <c:pt idx="67">
                  <c:v>0.89402684820302702</c:v>
                </c:pt>
                <c:pt idx="68">
                  <c:v>0.896242868589744</c:v>
                </c:pt>
                <c:pt idx="69">
                  <c:v>0.89847449558638115</c:v>
                </c:pt>
                <c:pt idx="70">
                  <c:v>0.90065737704918114</c:v>
                </c:pt>
                <c:pt idx="71">
                  <c:v>0.90284282392812165</c:v>
                </c:pt>
                <c:pt idx="72">
                  <c:v>0.9049807004868996</c:v>
                </c:pt>
                <c:pt idx="73">
                  <c:v>0.90710222169679133</c:v>
                </c:pt>
                <c:pt idx="74">
                  <c:v>0.91740847870253617</c:v>
                </c:pt>
                <c:pt idx="75">
                  <c:v>0.92745475646279962</c:v>
                </c:pt>
                <c:pt idx="76">
                  <c:v>0.93730626444934839</c:v>
                </c:pt>
                <c:pt idx="77">
                  <c:v>0.94667533627574696</c:v>
                </c:pt>
                <c:pt idx="78">
                  <c:v>0.95573889020246605</c:v>
                </c:pt>
                <c:pt idx="79">
                  <c:v>0.96497668969805261</c:v>
                </c:pt>
                <c:pt idx="80">
                  <c:v>0.97404858177455489</c:v>
                </c:pt>
                <c:pt idx="81">
                  <c:v>0.98274760972747643</c:v>
                </c:pt>
                <c:pt idx="82">
                  <c:v>0.99138634624141719</c:v>
                </c:pt>
                <c:pt idx="83">
                  <c:v>1.0000364141095699</c:v>
                </c:pt>
              </c:numCache>
            </c:numRef>
          </c:yVal>
          <c:smooth val="0"/>
          <c:extLst>
            <c:ext xmlns:c16="http://schemas.microsoft.com/office/drawing/2014/chart" uri="{C3380CC4-5D6E-409C-BE32-E72D297353CC}">
              <c16:uniqueId val="{00000000-5032-4C03-A2FE-E982C85B95CE}"/>
            </c:ext>
          </c:extLst>
        </c:ser>
        <c:dLbls>
          <c:showLegendKey val="0"/>
          <c:showVal val="0"/>
          <c:showCatName val="0"/>
          <c:showSerName val="0"/>
          <c:showPercent val="0"/>
          <c:showBubbleSize val="0"/>
        </c:dLbls>
        <c:axId val="1899333664"/>
        <c:axId val="1899334208"/>
      </c:scatterChart>
      <c:valAx>
        <c:axId val="1899333664"/>
        <c:scaling>
          <c:orientation val="minMax"/>
          <c:max val="10"/>
        </c:scaling>
        <c:delete val="0"/>
        <c:axPos val="b"/>
        <c:title>
          <c:tx>
            <c:rich>
              <a:bodyPr/>
              <a:lstStyle/>
              <a:p>
                <a:pPr>
                  <a:defRPr sz="2000"/>
                </a:pPr>
                <a:r>
                  <a:rPr lang="en-US" sz="2000" b="0" dirty="0"/>
                  <a:t>Vertical</a:t>
                </a:r>
                <a:r>
                  <a:rPr lang="en-US" sz="2000" b="0" baseline="0" dirty="0"/>
                  <a:t> Strain (%)</a:t>
                </a:r>
                <a:endParaRPr lang="en-US" sz="2000" b="0" dirty="0"/>
              </a:p>
            </c:rich>
          </c:tx>
          <c:layout>
            <c:manualLayout>
              <c:xMode val="edge"/>
              <c:yMode val="edge"/>
              <c:x val="0.42192807333310212"/>
              <c:y val="0.90167954511129345"/>
            </c:manualLayout>
          </c:layout>
          <c:overlay val="0"/>
        </c:title>
        <c:numFmt formatCode="0.0" sourceLinked="0"/>
        <c:majorTickMark val="out"/>
        <c:minorTickMark val="in"/>
        <c:tickLblPos val="nextTo"/>
        <c:txPr>
          <a:bodyPr rot="0" vert="horz"/>
          <a:lstStyle/>
          <a:p>
            <a:pPr>
              <a:defRPr sz="1600" b="0" i="0" u="none" strike="noStrike" baseline="0">
                <a:solidFill>
                  <a:schemeClr val="tx1"/>
                </a:solidFill>
                <a:latin typeface="Calibri"/>
                <a:ea typeface="Calibri"/>
                <a:cs typeface="Calibri"/>
              </a:defRPr>
            </a:pPr>
            <a:endParaRPr lang="en-US"/>
          </a:p>
        </c:txPr>
        <c:crossAx val="1899334208"/>
        <c:crosses val="autoZero"/>
        <c:crossBetween val="midCat"/>
        <c:majorUnit val="1"/>
        <c:minorUnit val="0.5"/>
      </c:valAx>
      <c:valAx>
        <c:axId val="1899334208"/>
        <c:scaling>
          <c:orientation val="minMax"/>
          <c:max val="1"/>
        </c:scaling>
        <c:delete val="0"/>
        <c:axPos val="l"/>
        <c:majorGridlines/>
        <c:title>
          <c:tx>
            <c:rich>
              <a:bodyPr rot="-5400000" vert="horz"/>
              <a:lstStyle/>
              <a:p>
                <a:pPr>
                  <a:defRPr sz="2000"/>
                </a:pPr>
                <a:r>
                  <a:rPr lang="en-US" sz="2000" dirty="0"/>
                  <a:t> </a:t>
                </a:r>
                <a:r>
                  <a:rPr lang="en-US" sz="2000" b="0" dirty="0"/>
                  <a:t>Normalized Vertical</a:t>
                </a:r>
                <a:r>
                  <a:rPr lang="en-US" sz="2000" b="0" baseline="0" dirty="0"/>
                  <a:t> Stress</a:t>
                </a:r>
                <a:endParaRPr lang="en-US" sz="2000" b="0" dirty="0"/>
              </a:p>
            </c:rich>
          </c:tx>
          <c:layout>
            <c:manualLayout>
              <c:xMode val="edge"/>
              <c:yMode val="edge"/>
              <c:x val="1.3833421383924365E-2"/>
              <c:y val="0.22232040590571592"/>
            </c:manualLayout>
          </c:layout>
          <c:overlay val="0"/>
        </c:title>
        <c:numFmt formatCode="General" sourceLinked="1"/>
        <c:majorTickMark val="out"/>
        <c:minorTickMark val="in"/>
        <c:tickLblPos val="nextTo"/>
        <c:txPr>
          <a:bodyPr/>
          <a:lstStyle/>
          <a:p>
            <a:pPr>
              <a:defRPr sz="1600" b="0" i="0" baseline="0">
                <a:latin typeface="Calibri" panose="020F0502020204030204" pitchFamily="34" charset="0"/>
              </a:defRPr>
            </a:pPr>
            <a:endParaRPr lang="en-US"/>
          </a:p>
        </c:txPr>
        <c:crossAx val="1899333664"/>
        <c:crosses val="autoZero"/>
        <c:crossBetween val="midCat"/>
        <c:majorUnit val="0.1"/>
        <c:minorUnit val="5.0000000000000031E-2"/>
      </c:valAx>
      <c:spPr>
        <a:noFill/>
        <a:ln w="25400">
          <a:noFill/>
        </a:ln>
      </c:spPr>
    </c:plotArea>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9.jpeg"/></Relationships>
</file>

<file path=ppt/drawings/drawing1.xml><?xml version="1.0" encoding="utf-8"?>
<c:userShapes xmlns:c="http://schemas.openxmlformats.org/drawingml/2006/chart">
  <cdr:relSizeAnchor xmlns:cdr="http://schemas.openxmlformats.org/drawingml/2006/chartDrawing">
    <cdr:from>
      <cdr:x>0.17784</cdr:x>
      <cdr:y>0.06563</cdr:y>
    </cdr:from>
    <cdr:to>
      <cdr:x>0.82782</cdr:x>
      <cdr:y>0.26593</cdr:y>
    </cdr:to>
    <cdr:sp macro="" textlink="">
      <cdr:nvSpPr>
        <cdr:cNvPr id="9" name="Straight Connector 8"/>
        <cdr:cNvSpPr/>
      </cdr:nvSpPr>
      <cdr:spPr>
        <a:xfrm xmlns:a="http://schemas.openxmlformats.org/drawingml/2006/main" flipH="1">
          <a:off x="1495394" y="401971"/>
          <a:ext cx="5465457" cy="1226737"/>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0.09828</cdr:x>
      <cdr:y>0.02955</cdr:y>
    </cdr:from>
    <cdr:to>
      <cdr:x>0.85643</cdr:x>
      <cdr:y>0.02955</cdr:y>
    </cdr:to>
    <cdr:sp macro="" textlink="">
      <cdr:nvSpPr>
        <cdr:cNvPr id="4" name="Line 4">
          <a:extLst xmlns:a="http://schemas.openxmlformats.org/drawingml/2006/main">
            <a:ext uri="{FF2B5EF4-FFF2-40B4-BE49-F238E27FC236}">
              <a16:creationId xmlns:a16="http://schemas.microsoft.com/office/drawing/2014/main" id="{84303612-5E6C-45E3-8C68-80FCF96A41F5}"/>
            </a:ext>
          </a:extLst>
        </cdr:cNvPr>
        <cdr:cNvSpPr>
          <a:spLocks xmlns:a="http://schemas.openxmlformats.org/drawingml/2006/main" noChangeShapeType="1"/>
        </cdr:cNvSpPr>
      </cdr:nvSpPr>
      <cdr:spPr bwMode="auto">
        <a:xfrm xmlns:a="http://schemas.openxmlformats.org/drawingml/2006/main">
          <a:off x="800100" y="180975"/>
          <a:ext cx="6172200" cy="0"/>
        </a:xfrm>
        <a:prstGeom xmlns:a="http://schemas.openxmlformats.org/drawingml/2006/main" prst="line">
          <a:avLst/>
        </a:prstGeom>
        <a:noFill xmlns:a="http://schemas.openxmlformats.org/drawingml/2006/main"/>
        <a:ln xmlns:a="http://schemas.openxmlformats.org/drawingml/2006/main" w="31750">
          <a:solidFill>
            <a:srgbClr val="FF3300"/>
          </a:solidFill>
          <a:round/>
          <a:headEnd/>
          <a:tailEnd/>
        </a:ln>
      </cdr:spPr>
      <cdr:txBody>
        <a:bodyPr xmlns:a="http://schemas.openxmlformats.org/drawingml/2006/main" wrap="none"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solidFill>
              <a:srgbClr val="000000"/>
            </a:solidFill>
          </a:endParaRPr>
        </a:p>
      </cdr:txBody>
    </cdr:sp>
  </cdr:relSizeAnchor>
  <cdr:relSizeAnchor xmlns:cdr="http://schemas.openxmlformats.org/drawingml/2006/chartDrawing">
    <cdr:from>
      <cdr:x>0.9275</cdr:x>
      <cdr:y>0.88278</cdr:y>
    </cdr:from>
    <cdr:to>
      <cdr:x>0.99768</cdr:x>
      <cdr:y>0.98384</cdr:y>
    </cdr:to>
    <cdr:pic>
      <cdr:nvPicPr>
        <cdr:cNvPr id="5" name="Picture 4" descr="SOFT GROUND ASSOCIATES">
          <a:extLst xmlns:a="http://schemas.openxmlformats.org/drawingml/2006/main">
            <a:ext uri="{FF2B5EF4-FFF2-40B4-BE49-F238E27FC236}">
              <a16:creationId xmlns:a16="http://schemas.microsoft.com/office/drawing/2014/main" id="{182A3B78-FBC8-48D5-A1B9-EEB37838B40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799058" y="5406652"/>
          <a:ext cx="590094" cy="61894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CFEE935-04BD-4DE5-B358-2ABED8CF313F}" type="datetimeFigureOut">
              <a:rPr lang="en-US" smtClean="0"/>
              <a:pPr/>
              <a:t>5/15/2025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FD0E1490-5B02-4E94-BE38-74E2961AED51}" type="slidenum">
              <a:rPr lang="en-US" smtClean="0"/>
              <a:pPr/>
              <a:t>‹#›</a:t>
            </a:fld>
            <a:endParaRPr lang="en-US"/>
          </a:p>
        </p:txBody>
      </p:sp>
    </p:spTree>
    <p:extLst>
      <p:ext uri="{BB962C8B-B14F-4D97-AF65-F5344CB8AC3E}">
        <p14:creationId xmlns:p14="http://schemas.microsoft.com/office/powerpoint/2010/main" val="2642997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3" y="3"/>
            <a:ext cx="3169919" cy="477160"/>
          </a:xfrm>
          <a:prstGeom prst="rect">
            <a:avLst/>
          </a:prstGeom>
          <a:noFill/>
          <a:ln w="9525">
            <a:noFill/>
            <a:miter lim="800000"/>
            <a:headEnd/>
            <a:tailEnd/>
          </a:ln>
          <a:effectLst/>
        </p:spPr>
        <p:txBody>
          <a:bodyPr vert="horz" wrap="square" lIns="96287" tIns="48143" rIns="96287" bIns="48143" numCol="1" anchor="t" anchorCtr="0" compatLnSpc="1">
            <a:prstTxWarp prst="textNoShape">
              <a:avLst/>
            </a:prstTxWarp>
          </a:bodyPr>
          <a:lstStyle>
            <a:lvl1pPr eaLnBrk="0" hangingPunct="0">
              <a:defRPr sz="1400"/>
            </a:lvl1pPr>
          </a:lstStyle>
          <a:p>
            <a:pPr>
              <a:defRPr/>
            </a:pPr>
            <a:endParaRPr lang="en-US"/>
          </a:p>
        </p:txBody>
      </p:sp>
      <p:sp>
        <p:nvSpPr>
          <p:cNvPr id="97283" name="Rectangle 3"/>
          <p:cNvSpPr>
            <a:spLocks noGrp="1" noChangeArrowheads="1"/>
          </p:cNvSpPr>
          <p:nvPr>
            <p:ph type="dt" idx="1"/>
          </p:nvPr>
        </p:nvSpPr>
        <p:spPr bwMode="auto">
          <a:xfrm>
            <a:off x="4145284" y="3"/>
            <a:ext cx="3169919" cy="477160"/>
          </a:xfrm>
          <a:prstGeom prst="rect">
            <a:avLst/>
          </a:prstGeom>
          <a:noFill/>
          <a:ln w="9525">
            <a:noFill/>
            <a:miter lim="800000"/>
            <a:headEnd/>
            <a:tailEnd/>
          </a:ln>
          <a:effectLst/>
        </p:spPr>
        <p:txBody>
          <a:bodyPr vert="horz" wrap="square" lIns="96287" tIns="48143" rIns="96287" bIns="48143" numCol="1" anchor="t" anchorCtr="0" compatLnSpc="1">
            <a:prstTxWarp prst="textNoShape">
              <a:avLst/>
            </a:prstTxWarp>
          </a:bodyPr>
          <a:lstStyle>
            <a:lvl1pPr algn="r" eaLnBrk="0" hangingPunct="0">
              <a:defRPr sz="14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p:spPr>
      </p:sp>
      <p:sp>
        <p:nvSpPr>
          <p:cNvPr id="97285" name="Rectangle 5"/>
          <p:cNvSpPr>
            <a:spLocks noGrp="1" noChangeArrowheads="1"/>
          </p:cNvSpPr>
          <p:nvPr>
            <p:ph type="body" sz="quarter" idx="3"/>
          </p:nvPr>
        </p:nvSpPr>
        <p:spPr bwMode="auto">
          <a:xfrm>
            <a:off x="975365" y="4533027"/>
            <a:ext cx="5364479" cy="4373973"/>
          </a:xfrm>
          <a:prstGeom prst="rect">
            <a:avLst/>
          </a:prstGeom>
          <a:noFill/>
          <a:ln w="9525">
            <a:noFill/>
            <a:miter lim="800000"/>
            <a:headEnd/>
            <a:tailEnd/>
          </a:ln>
          <a:effectLst/>
        </p:spPr>
        <p:txBody>
          <a:bodyPr vert="horz" wrap="square" lIns="96287" tIns="48143" rIns="96287" bIns="481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p:cNvSpPr>
            <a:spLocks noGrp="1" noChangeArrowheads="1"/>
          </p:cNvSpPr>
          <p:nvPr>
            <p:ph type="ftr" sz="quarter" idx="4"/>
          </p:nvPr>
        </p:nvSpPr>
        <p:spPr bwMode="auto">
          <a:xfrm>
            <a:off x="3" y="9145580"/>
            <a:ext cx="3169919" cy="477160"/>
          </a:xfrm>
          <a:prstGeom prst="rect">
            <a:avLst/>
          </a:prstGeom>
          <a:noFill/>
          <a:ln w="9525">
            <a:noFill/>
            <a:miter lim="800000"/>
            <a:headEnd/>
            <a:tailEnd/>
          </a:ln>
          <a:effectLst/>
        </p:spPr>
        <p:txBody>
          <a:bodyPr vert="horz" wrap="square" lIns="96287" tIns="48143" rIns="96287" bIns="48143" numCol="1" anchor="b" anchorCtr="0" compatLnSpc="1">
            <a:prstTxWarp prst="textNoShape">
              <a:avLst/>
            </a:prstTxWarp>
          </a:bodyPr>
          <a:lstStyle>
            <a:lvl1pPr eaLnBrk="0" hangingPunct="0">
              <a:defRPr sz="1400"/>
            </a:lvl1pPr>
          </a:lstStyle>
          <a:p>
            <a:pPr>
              <a:defRPr/>
            </a:pPr>
            <a:endParaRPr lang="en-US"/>
          </a:p>
        </p:txBody>
      </p:sp>
      <p:sp>
        <p:nvSpPr>
          <p:cNvPr id="97287" name="Rectangle 7"/>
          <p:cNvSpPr>
            <a:spLocks noGrp="1" noChangeArrowheads="1"/>
          </p:cNvSpPr>
          <p:nvPr>
            <p:ph type="sldNum" sz="quarter" idx="5"/>
          </p:nvPr>
        </p:nvSpPr>
        <p:spPr bwMode="auto">
          <a:xfrm>
            <a:off x="4145284" y="9145580"/>
            <a:ext cx="3169919" cy="477160"/>
          </a:xfrm>
          <a:prstGeom prst="rect">
            <a:avLst/>
          </a:prstGeom>
          <a:noFill/>
          <a:ln w="9525">
            <a:noFill/>
            <a:miter lim="800000"/>
            <a:headEnd/>
            <a:tailEnd/>
          </a:ln>
          <a:effectLst/>
        </p:spPr>
        <p:txBody>
          <a:bodyPr vert="horz" wrap="square" lIns="96287" tIns="48143" rIns="96287" bIns="48143" numCol="1" anchor="b" anchorCtr="0" compatLnSpc="1">
            <a:prstTxWarp prst="textNoShape">
              <a:avLst/>
            </a:prstTxWarp>
          </a:bodyPr>
          <a:lstStyle>
            <a:lvl1pPr algn="r" eaLnBrk="0" hangingPunct="0">
              <a:defRPr sz="1400"/>
            </a:lvl1pPr>
          </a:lstStyle>
          <a:p>
            <a:pPr>
              <a:defRPr/>
            </a:pPr>
            <a:fld id="{A1C0B54D-DBF8-401D-9F27-062C051404DF}" type="slidenum">
              <a:rPr lang="en-US"/>
              <a:pPr>
                <a:defRPr/>
              </a:pPr>
              <a:t>‹#›</a:t>
            </a:fld>
            <a:endParaRPr lang="en-US"/>
          </a:p>
        </p:txBody>
      </p:sp>
    </p:spTree>
    <p:extLst>
      <p:ext uri="{BB962C8B-B14F-4D97-AF65-F5344CB8AC3E}">
        <p14:creationId xmlns:p14="http://schemas.microsoft.com/office/powerpoint/2010/main" val="2022770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752CF1A-5520-4AA7-B362-1B200725E608}" type="slidenum">
              <a:rPr lang="en-US" smtClean="0"/>
              <a:pPr/>
              <a:t>1</a:t>
            </a:fld>
            <a:endParaRPr lang="en-US"/>
          </a:p>
        </p:txBody>
      </p:sp>
      <p:sp>
        <p:nvSpPr>
          <p:cNvPr id="37891" name="Rectangle 2"/>
          <p:cNvSpPr>
            <a:spLocks noGrp="1" noRot="1" noChangeAspect="1" noChangeArrowheads="1" noTextEdit="1"/>
          </p:cNvSpPr>
          <p:nvPr>
            <p:ph type="sldImg"/>
          </p:nvPr>
        </p:nvSpPr>
        <p:spPr>
          <a:xfrm>
            <a:off x="1257300" y="719138"/>
            <a:ext cx="4800600" cy="3600450"/>
          </a:xfrm>
          <a:solidFill>
            <a:srgbClr val="FFFFFF"/>
          </a:solidFill>
          <a:ln/>
        </p:spPr>
      </p:sp>
      <p:sp>
        <p:nvSpPr>
          <p:cNvPr id="37892" name="Rectangle 3"/>
          <p:cNvSpPr>
            <a:spLocks noGrp="1" noChangeArrowheads="1"/>
          </p:cNvSpPr>
          <p:nvPr>
            <p:ph type="body" idx="1"/>
          </p:nvPr>
        </p:nvSpPr>
        <p:spPr>
          <a:xfrm>
            <a:off x="975365" y="4561192"/>
            <a:ext cx="5364479" cy="4319298"/>
          </a:xfrm>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937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9</a:t>
            </a:fld>
            <a:endParaRPr lang="en-US"/>
          </a:p>
        </p:txBody>
      </p:sp>
    </p:spTree>
    <p:extLst>
      <p:ext uri="{BB962C8B-B14F-4D97-AF65-F5344CB8AC3E}">
        <p14:creationId xmlns:p14="http://schemas.microsoft.com/office/powerpoint/2010/main" val="367760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13</a:t>
            </a:fld>
            <a:endParaRPr lang="en-US"/>
          </a:p>
        </p:txBody>
      </p:sp>
    </p:spTree>
    <p:extLst>
      <p:ext uri="{BB962C8B-B14F-4D97-AF65-F5344CB8AC3E}">
        <p14:creationId xmlns:p14="http://schemas.microsoft.com/office/powerpoint/2010/main" val="379267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14</a:t>
            </a:fld>
            <a:endParaRPr lang="en-US"/>
          </a:p>
        </p:txBody>
      </p:sp>
    </p:spTree>
    <p:extLst>
      <p:ext uri="{BB962C8B-B14F-4D97-AF65-F5344CB8AC3E}">
        <p14:creationId xmlns:p14="http://schemas.microsoft.com/office/powerpoint/2010/main" val="197654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15</a:t>
            </a:fld>
            <a:endParaRPr lang="en-US"/>
          </a:p>
        </p:txBody>
      </p:sp>
    </p:spTree>
    <p:extLst>
      <p:ext uri="{BB962C8B-B14F-4D97-AF65-F5344CB8AC3E}">
        <p14:creationId xmlns:p14="http://schemas.microsoft.com/office/powerpoint/2010/main" val="24891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36</a:t>
            </a:fld>
            <a:endParaRPr lang="en-US"/>
          </a:p>
        </p:txBody>
      </p:sp>
    </p:spTree>
    <p:extLst>
      <p:ext uri="{BB962C8B-B14F-4D97-AF65-F5344CB8AC3E}">
        <p14:creationId xmlns:p14="http://schemas.microsoft.com/office/powerpoint/2010/main" val="159581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1C0B54D-DBF8-401D-9F27-062C051404DF}" type="slidenum">
              <a:rPr lang="en-US" smtClean="0"/>
              <a:pPr>
                <a:defRPr/>
              </a:pPr>
              <a:t>37</a:t>
            </a:fld>
            <a:endParaRPr lang="en-US"/>
          </a:p>
        </p:txBody>
      </p:sp>
    </p:spTree>
    <p:extLst>
      <p:ext uri="{BB962C8B-B14F-4D97-AF65-F5344CB8AC3E}">
        <p14:creationId xmlns:p14="http://schemas.microsoft.com/office/powerpoint/2010/main" val="358776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7E2DADB-A868-4745-8484-DF88444DFC48}" type="slidenum">
              <a:rPr lang="en-US" smtClean="0"/>
              <a:pPr>
                <a:defRPr/>
              </a:pPr>
              <a:t>‹#›</a:t>
            </a:fld>
            <a:endParaRPr lang="en-US"/>
          </a:p>
        </p:txBody>
      </p:sp>
    </p:spTree>
    <p:extLst>
      <p:ext uri="{BB962C8B-B14F-4D97-AF65-F5344CB8AC3E}">
        <p14:creationId xmlns:p14="http://schemas.microsoft.com/office/powerpoint/2010/main" val="1781760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34696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1346897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20630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1569401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2872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1521023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EC8833-E09F-45F6-83E8-C4F841D7C1DC}" type="slidenum">
              <a:rPr lang="en-US" smtClean="0"/>
              <a:pPr>
                <a:defRPr/>
              </a:pPr>
              <a:t>‹#›</a:t>
            </a:fld>
            <a:endParaRPr lang="en-US"/>
          </a:p>
        </p:txBody>
      </p:sp>
    </p:spTree>
    <p:extLst>
      <p:ext uri="{BB962C8B-B14F-4D97-AF65-F5344CB8AC3E}">
        <p14:creationId xmlns:p14="http://schemas.microsoft.com/office/powerpoint/2010/main" val="300674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C703DA-7EE6-4C4F-8ACD-1F5928977F86}" type="slidenum">
              <a:rPr lang="en-US" smtClean="0"/>
              <a:pPr>
                <a:defRPr/>
              </a:pPr>
              <a:t>‹#›</a:t>
            </a:fld>
            <a:endParaRPr lang="en-US"/>
          </a:p>
        </p:txBody>
      </p:sp>
    </p:spTree>
    <p:extLst>
      <p:ext uri="{BB962C8B-B14F-4D97-AF65-F5344CB8AC3E}">
        <p14:creationId xmlns:p14="http://schemas.microsoft.com/office/powerpoint/2010/main" val="356930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3A5BD08-E691-4B11-B8C5-C2CAE5BCDC29}" type="slidenum">
              <a:rPr lang="en-US" smtClean="0"/>
              <a:pPr>
                <a:defRPr/>
              </a:pPr>
              <a:t>‹#›</a:t>
            </a:fld>
            <a:endParaRPr lang="en-US"/>
          </a:p>
        </p:txBody>
      </p:sp>
    </p:spTree>
    <p:extLst>
      <p:ext uri="{BB962C8B-B14F-4D97-AF65-F5344CB8AC3E}">
        <p14:creationId xmlns:p14="http://schemas.microsoft.com/office/powerpoint/2010/main" val="268464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ADD8C1-CD9A-487F-964F-6F02846B8C02}" type="slidenum">
              <a:rPr lang="en-US" smtClean="0"/>
              <a:pPr>
                <a:defRPr/>
              </a:pPr>
              <a:t>‹#›</a:t>
            </a:fld>
            <a:endParaRPr lang="en-US"/>
          </a:p>
        </p:txBody>
      </p:sp>
    </p:spTree>
    <p:extLst>
      <p:ext uri="{BB962C8B-B14F-4D97-AF65-F5344CB8AC3E}">
        <p14:creationId xmlns:p14="http://schemas.microsoft.com/office/powerpoint/2010/main" val="254107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357027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DED48CC-A867-4B7A-A506-FB7016560962}" type="slidenum">
              <a:rPr lang="en-US" smtClean="0"/>
              <a:pPr>
                <a:defRPr/>
              </a:pPr>
              <a:t>‹#›</a:t>
            </a:fld>
            <a:endParaRPr lang="en-US"/>
          </a:p>
        </p:txBody>
      </p:sp>
    </p:spTree>
    <p:extLst>
      <p:ext uri="{BB962C8B-B14F-4D97-AF65-F5344CB8AC3E}">
        <p14:creationId xmlns:p14="http://schemas.microsoft.com/office/powerpoint/2010/main" val="3650605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A8594FB-242C-4F41-B4BD-4A4A5D598D85}" type="slidenum">
              <a:rPr lang="en-US" smtClean="0"/>
              <a:pPr>
                <a:defRPr/>
              </a:pPr>
              <a:t>‹#›</a:t>
            </a:fld>
            <a:endParaRPr lang="en-US"/>
          </a:p>
        </p:txBody>
      </p:sp>
    </p:spTree>
    <p:extLst>
      <p:ext uri="{BB962C8B-B14F-4D97-AF65-F5344CB8AC3E}">
        <p14:creationId xmlns:p14="http://schemas.microsoft.com/office/powerpoint/2010/main" val="359481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9A2353E-7C9F-437B-B814-6D3235C5C3D5}" type="slidenum">
              <a:rPr lang="en-US" smtClean="0"/>
              <a:pPr>
                <a:defRPr/>
              </a:pPr>
              <a:t>‹#›</a:t>
            </a:fld>
            <a:endParaRPr lang="en-US"/>
          </a:p>
        </p:txBody>
      </p:sp>
    </p:spTree>
    <p:extLst>
      <p:ext uri="{BB962C8B-B14F-4D97-AF65-F5344CB8AC3E}">
        <p14:creationId xmlns:p14="http://schemas.microsoft.com/office/powerpoint/2010/main" val="163200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48F43A-C403-4CAC-9915-142A40B19518}" type="slidenum">
              <a:rPr lang="en-US" smtClean="0"/>
              <a:pPr>
                <a:defRPr/>
              </a:pPr>
              <a:t>‹#›</a:t>
            </a:fld>
            <a:endParaRPr lang="en-US"/>
          </a:p>
        </p:txBody>
      </p:sp>
    </p:spTree>
    <p:extLst>
      <p:ext uri="{BB962C8B-B14F-4D97-AF65-F5344CB8AC3E}">
        <p14:creationId xmlns:p14="http://schemas.microsoft.com/office/powerpoint/2010/main" val="14305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3037474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000">
              <a:schemeClr val="accent1">
                <a:lumMod val="90000"/>
                <a:lumOff val="10000"/>
              </a:schemeClr>
            </a:gs>
            <a:gs pos="2000">
              <a:schemeClr val="accent2">
                <a:lumMod val="5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450BCA4F-1220-4785-A222-3ECB52322E02}" type="slidenum">
              <a:rPr lang="en-US" smtClean="0"/>
              <a:pPr>
                <a:defRPr/>
              </a:pPr>
              <a:t>‹#›</a:t>
            </a:fld>
            <a:endParaRPr lang="en-US"/>
          </a:p>
        </p:txBody>
      </p:sp>
    </p:spTree>
    <p:extLst>
      <p:ext uri="{BB962C8B-B14F-4D97-AF65-F5344CB8AC3E}">
        <p14:creationId xmlns:p14="http://schemas.microsoft.com/office/powerpoint/2010/main" val="1962926173"/>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www.sfb-engineering.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jpeg"/><Relationship Id="rId10" Type="http://schemas.openxmlformats.org/officeDocument/2006/relationships/image" Target="../media/image3.jpeg"/><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2.png"/><Relationship Id="rId4" Type="http://schemas.openxmlformats.org/officeDocument/2006/relationships/image" Target="../media/image63.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67.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hyperlink" Target="http://amphibioushomes.weebly.com/floating-foundations--bases.html" TargetMode="Externa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3.jpe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jpeg"/><Relationship Id="rId18" Type="http://schemas.openxmlformats.org/officeDocument/2006/relationships/image" Target="../media/image31.png"/><Relationship Id="rId3" Type="http://schemas.openxmlformats.org/officeDocument/2006/relationships/image" Target="../media/image99.png"/><Relationship Id="rId7" Type="http://schemas.openxmlformats.org/officeDocument/2006/relationships/image" Target="../media/image24.png"/><Relationship Id="rId12" Type="http://schemas.openxmlformats.org/officeDocument/2006/relationships/image" Target="../media/image105.png"/><Relationship Id="rId17" Type="http://schemas.openxmlformats.org/officeDocument/2006/relationships/image" Target="../media/image28.png"/><Relationship Id="rId2" Type="http://schemas.openxmlformats.org/officeDocument/2006/relationships/image" Target="../media/image98.png"/><Relationship Id="rId16"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4.jpg"/><Relationship Id="rId5" Type="http://schemas.openxmlformats.org/officeDocument/2006/relationships/image" Target="../media/image101.png"/><Relationship Id="rId15" Type="http://schemas.openxmlformats.org/officeDocument/2006/relationships/image" Target="../media/image107.png"/><Relationship Id="rId10" Type="http://schemas.openxmlformats.org/officeDocument/2006/relationships/image" Target="../media/image46.jpeg"/><Relationship Id="rId4" Type="http://schemas.openxmlformats.org/officeDocument/2006/relationships/image" Target="../media/image100.png"/><Relationship Id="rId9" Type="http://schemas.openxmlformats.org/officeDocument/2006/relationships/image" Target="../media/image44.png"/><Relationship Id="rId1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geofoam.com/?pdf=EPS-Geofoam-Applications-Technical-Data.pdf&amp;id=968" TargetMode="External"/><Relationship Id="rId1" Type="http://schemas.openxmlformats.org/officeDocument/2006/relationships/slideLayout" Target="../slideLayouts/slideLayout6.xml"/><Relationship Id="rId5" Type="http://schemas.openxmlformats.org/officeDocument/2006/relationships/hyperlink" Target="https://www.springerprofessional.de/en/5th-international-conference-on-geofoam-blocks-in-construction-a/15790828?tocPage=1" TargetMode="External"/><Relationship Id="rId4" Type="http://schemas.openxmlformats.org/officeDocument/2006/relationships/image" Target="../media/image1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title"/>
          </p:nvPr>
        </p:nvSpPr>
        <p:spPr>
          <a:xfrm>
            <a:off x="152400" y="134878"/>
            <a:ext cx="9144000" cy="1143000"/>
          </a:xfrm>
        </p:spPr>
        <p:txBody>
          <a:bodyPr rtlCol="0">
            <a:normAutofit/>
          </a:bodyPr>
          <a:lstStyle/>
          <a:p>
            <a:pPr algn="ctr" eaLnBrk="1" fontAlgn="auto" hangingPunct="1">
              <a:lnSpc>
                <a:spcPct val="80000"/>
              </a:lnSpc>
              <a:spcAft>
                <a:spcPts val="0"/>
              </a:spcAft>
              <a:defRPr/>
            </a:pPr>
            <a:br>
              <a:rPr lang="en-US" sz="2400" b="1" dirty="0"/>
            </a:br>
            <a:r>
              <a:rPr lang="en-US" sz="2200" dirty="0">
                <a:latin typeface="Arial Rounded MT Bold" panose="020F0704030504030204" pitchFamily="34" charset="0"/>
              </a:rPr>
              <a:t>Geofoam applications present and future</a:t>
            </a:r>
            <a:br>
              <a:rPr lang="en-US" sz="2200" dirty="0">
                <a:latin typeface="Arial Rounded MT Bold" panose="020F0704030504030204" pitchFamily="34" charset="0"/>
              </a:rPr>
            </a:br>
            <a:endParaRPr lang="en-US" sz="2200" dirty="0">
              <a:solidFill>
                <a:schemeClr val="accent2"/>
              </a:solidFill>
              <a:latin typeface="Arial Rounded MT Bold" panose="020F0704030504030204" pitchFamily="34" charset="0"/>
            </a:endParaRPr>
          </a:p>
        </p:txBody>
      </p:sp>
      <p:sp>
        <p:nvSpPr>
          <p:cNvPr id="96261" name="Rectangle 5"/>
          <p:cNvSpPr>
            <a:spLocks noChangeArrowheads="1"/>
          </p:cNvSpPr>
          <p:nvPr/>
        </p:nvSpPr>
        <p:spPr bwMode="auto">
          <a:xfrm>
            <a:off x="2246397" y="5708038"/>
            <a:ext cx="5105400" cy="369332"/>
          </a:xfrm>
          <a:prstGeom prst="rect">
            <a:avLst/>
          </a:prstGeom>
          <a:noFill/>
          <a:ln w="9525">
            <a:noFill/>
            <a:miter lim="800000"/>
            <a:headEnd/>
            <a:tailEnd/>
          </a:ln>
          <a:effectLst/>
        </p:spPr>
        <p:txBody>
          <a:bodyPr wrap="square">
            <a:spAutoFit/>
          </a:bodyPr>
          <a:lstStyle/>
          <a:p>
            <a:pPr algn="ctr" eaLnBrk="0" hangingPunct="0">
              <a:defRPr/>
            </a:pPr>
            <a:r>
              <a:rPr lang="en-US" dirty="0">
                <a:solidFill>
                  <a:srgbClr val="FFFFFF"/>
                </a:solidFill>
                <a:latin typeface="+mn-lt"/>
              </a:rPr>
              <a:t>Steven F. Bartlett, Ph.D., P.E.</a:t>
            </a:r>
            <a:endParaRPr lang="en-US" i="1" dirty="0">
              <a:solidFill>
                <a:srgbClr val="FFFFFF"/>
              </a:solidFill>
              <a:latin typeface="+mn-lt"/>
            </a:endParaRPr>
          </a:p>
        </p:txBody>
      </p:sp>
      <p:pic>
        <p:nvPicPr>
          <p:cNvPr id="2" name="Picture 1">
            <a:extLst>
              <a:ext uri="{FF2B5EF4-FFF2-40B4-BE49-F238E27FC236}">
                <a16:creationId xmlns:a16="http://schemas.microsoft.com/office/drawing/2014/main" id="{26B6253E-56E6-4AE4-A936-BCBAFC049505}"/>
              </a:ext>
            </a:extLst>
          </p:cNvPr>
          <p:cNvPicPr>
            <a:picLocks noChangeAspect="1"/>
          </p:cNvPicPr>
          <p:nvPr/>
        </p:nvPicPr>
        <p:blipFill>
          <a:blip r:embed="rId3"/>
          <a:stretch>
            <a:fillRect/>
          </a:stretch>
        </p:blipFill>
        <p:spPr>
          <a:xfrm>
            <a:off x="1293897" y="1066800"/>
            <a:ext cx="7010400" cy="4553360"/>
          </a:xfrm>
          <a:prstGeom prst="rect">
            <a:avLst/>
          </a:prstGeom>
          <a:effectLst>
            <a:softEdge rad="177800"/>
          </a:effectLst>
        </p:spPr>
      </p:pic>
      <p:sp>
        <p:nvSpPr>
          <p:cNvPr id="3" name="Rectangle 2">
            <a:extLst>
              <a:ext uri="{FF2B5EF4-FFF2-40B4-BE49-F238E27FC236}">
                <a16:creationId xmlns:a16="http://schemas.microsoft.com/office/drawing/2014/main" id="{38394ECC-EB2C-4B7E-806F-83BAD6A82C0C}"/>
              </a:ext>
            </a:extLst>
          </p:cNvPr>
          <p:cNvSpPr/>
          <p:nvPr/>
        </p:nvSpPr>
        <p:spPr>
          <a:xfrm>
            <a:off x="2590800" y="6248400"/>
            <a:ext cx="4062331" cy="369332"/>
          </a:xfrm>
          <a:prstGeom prst="rect">
            <a:avLst/>
          </a:prstGeom>
        </p:spPr>
        <p:txBody>
          <a:bodyPr wrap="none">
            <a:spAutoFit/>
          </a:bodyPr>
          <a:lstStyle/>
          <a:p>
            <a:r>
              <a:rPr lang="en-US" dirty="0">
                <a:hlinkClick r:id="rId4">
                  <a:extLst>
                    <a:ext uri="{A12FA001-AC4F-418D-AE19-62706E023703}">
                      <ahyp:hlinkClr xmlns:ahyp="http://schemas.microsoft.com/office/drawing/2018/hyperlinkcolor" val="tx"/>
                    </a:ext>
                  </a:extLst>
                </a:hlinkClick>
              </a:rPr>
              <a:t>https://www.sfb-engineering.com/</a:t>
            </a:r>
            <a:endParaRPr lang="en-US" dirty="0"/>
          </a:p>
        </p:txBody>
      </p:sp>
      <p:pic>
        <p:nvPicPr>
          <p:cNvPr id="7" name="Picture 6" descr="Related image">
            <a:extLst>
              <a:ext uri="{FF2B5EF4-FFF2-40B4-BE49-F238E27FC236}">
                <a16:creationId xmlns:a16="http://schemas.microsoft.com/office/drawing/2014/main" id="{0E266DB2-654B-44F0-9900-5DE12B353B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91" y="6412644"/>
            <a:ext cx="1428294" cy="378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FT GROUND ASSOCIATES">
            <a:extLst>
              <a:ext uri="{FF2B5EF4-FFF2-40B4-BE49-F238E27FC236}">
                <a16:creationId xmlns:a16="http://schemas.microsoft.com/office/drawing/2014/main" id="{BCCC49E1-AF23-45E3-A27E-D0FB7C5975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3115" y="6194287"/>
            <a:ext cx="590094" cy="618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a:latin typeface="Arial Rounded MT Bold" panose="020F0704030504030204" pitchFamily="34" charset="0"/>
              </a:rPr>
              <a:t>Primary Applications of EPS Geofoam</a:t>
            </a:r>
          </a:p>
        </p:txBody>
      </p:sp>
      <p:sp>
        <p:nvSpPr>
          <p:cNvPr id="4" name="TextBox 3"/>
          <p:cNvSpPr txBox="1"/>
          <p:nvPr/>
        </p:nvSpPr>
        <p:spPr>
          <a:xfrm>
            <a:off x="1639294" y="1489919"/>
            <a:ext cx="6971306" cy="4247317"/>
          </a:xfrm>
          <a:prstGeom prst="rect">
            <a:avLst/>
          </a:prstGeom>
          <a:noFill/>
        </p:spPr>
        <p:txBody>
          <a:bodyPr wrap="square" rtlCol="0">
            <a:spAutoFit/>
          </a:bodyPr>
          <a:lstStyle/>
          <a:p>
            <a:pPr>
              <a:buFont typeface="Arial" pitchFamily="34" charset="0"/>
              <a:buChar char="•"/>
            </a:pPr>
            <a:r>
              <a:rPr lang="en-US" dirty="0">
                <a:latin typeface="+mn-lt"/>
              </a:rPr>
              <a:t> </a:t>
            </a:r>
            <a:r>
              <a:rPr lang="en-US" dirty="0"/>
              <a:t>Landscaping and green roofs</a:t>
            </a:r>
          </a:p>
          <a:p>
            <a:pPr>
              <a:buFont typeface="Arial" pitchFamily="34" charset="0"/>
              <a:buChar char="•"/>
            </a:pPr>
            <a:r>
              <a:rPr lang="en-US" dirty="0">
                <a:latin typeface="+mn-lt"/>
              </a:rPr>
              <a:t> Lightweight fill </a:t>
            </a:r>
            <a:r>
              <a:rPr lang="en-US" dirty="0"/>
              <a:t>for retaining and buried walls</a:t>
            </a:r>
            <a:r>
              <a:rPr lang="en-US" dirty="0">
                <a:latin typeface="+mn-lt"/>
              </a:rPr>
              <a:t> </a:t>
            </a:r>
          </a:p>
          <a:p>
            <a:pPr>
              <a:buFont typeface="Arial" pitchFamily="34" charset="0"/>
              <a:buChar char="•"/>
            </a:pPr>
            <a:r>
              <a:rPr lang="en-US" dirty="0"/>
              <a:t> Culverts, pipelines, utilities</a:t>
            </a:r>
          </a:p>
          <a:p>
            <a:pPr>
              <a:buFont typeface="Arial" pitchFamily="34" charset="0"/>
              <a:buChar char="•"/>
            </a:pPr>
            <a:r>
              <a:rPr lang="en-US" dirty="0"/>
              <a:t> Stadium and theater seating</a:t>
            </a:r>
          </a:p>
          <a:p>
            <a:pPr>
              <a:buFont typeface="Arial" pitchFamily="34" charset="0"/>
              <a:buChar char="•"/>
            </a:pPr>
            <a:r>
              <a:rPr lang="en-US" dirty="0"/>
              <a:t> Airport runway and taxiways</a:t>
            </a:r>
          </a:p>
          <a:p>
            <a:pPr>
              <a:buFont typeface="Arial" pitchFamily="34" charset="0"/>
              <a:buChar char="•"/>
            </a:pPr>
            <a:r>
              <a:rPr lang="en-US" dirty="0">
                <a:latin typeface="+mn-lt"/>
              </a:rPr>
              <a:t> Roadway construction</a:t>
            </a:r>
          </a:p>
          <a:p>
            <a:pPr>
              <a:buFont typeface="Arial" pitchFamily="34" charset="0"/>
              <a:buChar char="•"/>
            </a:pPr>
            <a:r>
              <a:rPr lang="en-US" dirty="0"/>
              <a:t> Rail embankment</a:t>
            </a:r>
          </a:p>
          <a:p>
            <a:pPr>
              <a:buFont typeface="Arial" pitchFamily="34" charset="0"/>
              <a:buChar char="•"/>
            </a:pPr>
            <a:r>
              <a:rPr lang="en-US" dirty="0">
                <a:latin typeface="+mn-lt"/>
              </a:rPr>
              <a:t> Bridge abutments</a:t>
            </a:r>
          </a:p>
          <a:p>
            <a:pPr>
              <a:buFont typeface="Arial" pitchFamily="34" charset="0"/>
              <a:buChar char="•"/>
            </a:pPr>
            <a:r>
              <a:rPr lang="en-US" dirty="0"/>
              <a:t> Bridge underfill</a:t>
            </a:r>
          </a:p>
          <a:p>
            <a:pPr>
              <a:buFont typeface="Arial" pitchFamily="34" charset="0"/>
              <a:buChar char="•"/>
            </a:pPr>
            <a:r>
              <a:rPr lang="en-US" dirty="0"/>
              <a:t> Accelerated bridge construction</a:t>
            </a:r>
            <a:endParaRPr lang="en-US" dirty="0">
              <a:latin typeface="+mn-lt"/>
            </a:endParaRPr>
          </a:p>
          <a:p>
            <a:pPr>
              <a:buFont typeface="Arial" pitchFamily="34" charset="0"/>
              <a:buChar char="•"/>
            </a:pPr>
            <a:r>
              <a:rPr lang="en-US" dirty="0">
                <a:latin typeface="+mn-lt"/>
              </a:rPr>
              <a:t> Compensating foundations</a:t>
            </a:r>
          </a:p>
          <a:p>
            <a:pPr>
              <a:buFont typeface="Arial" pitchFamily="34" charset="0"/>
              <a:buChar char="•"/>
            </a:pPr>
            <a:r>
              <a:rPr lang="en-US" dirty="0"/>
              <a:t> Slope stabilization</a:t>
            </a:r>
          </a:p>
          <a:p>
            <a:pPr>
              <a:buFont typeface="Arial" pitchFamily="34" charset="0"/>
              <a:buChar char="•"/>
            </a:pPr>
            <a:r>
              <a:rPr lang="en-US" dirty="0">
                <a:latin typeface="+mn-lt"/>
              </a:rPr>
              <a:t> Retaining and buried wall backfill</a:t>
            </a:r>
          </a:p>
          <a:p>
            <a:pPr>
              <a:buFont typeface="Arial" pitchFamily="34" charset="0"/>
              <a:buChar char="•"/>
            </a:pPr>
            <a:r>
              <a:rPr lang="en-US" dirty="0">
                <a:latin typeface="+mn-lt"/>
              </a:rPr>
              <a:t> Raising of </a:t>
            </a:r>
            <a:r>
              <a:rPr lang="en-US" dirty="0" err="1">
                <a:latin typeface="+mn-lt"/>
              </a:rPr>
              <a:t>Leeves</a:t>
            </a:r>
            <a:r>
              <a:rPr lang="en-US" dirty="0">
                <a:latin typeface="+mn-lt"/>
              </a:rPr>
              <a:t> and Dikes</a:t>
            </a:r>
          </a:p>
          <a:p>
            <a:pPr>
              <a:buFont typeface="Arial" pitchFamily="34" charset="0"/>
              <a:buChar char="•"/>
            </a:pPr>
            <a:r>
              <a:rPr lang="en-US" dirty="0">
                <a:latin typeface="+mn-lt"/>
              </a:rPr>
              <a:t> Foundation for lightweight structures</a:t>
            </a:r>
          </a:p>
        </p:txBody>
      </p:sp>
      <p:sp>
        <p:nvSpPr>
          <p:cNvPr id="5" name="Line 4">
            <a:extLst>
              <a:ext uri="{FF2B5EF4-FFF2-40B4-BE49-F238E27FC236}">
                <a16:creationId xmlns:a16="http://schemas.microsoft.com/office/drawing/2014/main" id="{8CD78339-9AA4-47BF-B750-840AB1F3F6D5}"/>
              </a:ext>
            </a:extLst>
          </p:cNvPr>
          <p:cNvSpPr>
            <a:spLocks noChangeShapeType="1"/>
          </p:cNvSpPr>
          <p:nvPr/>
        </p:nvSpPr>
        <p:spPr bwMode="auto">
          <a:xfrm>
            <a:off x="1676400" y="10668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 name="Picture 2" descr="SOFT GROUND ASSOCIATES">
            <a:extLst>
              <a:ext uri="{FF2B5EF4-FFF2-40B4-BE49-F238E27FC236}">
                <a16:creationId xmlns:a16="http://schemas.microsoft.com/office/drawing/2014/main" id="{F1876341-ACFF-45A2-B396-3606490AB1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9528" y="6084156"/>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a:extLst>
              <a:ext uri="{FF2B5EF4-FFF2-40B4-BE49-F238E27FC236}">
                <a16:creationId xmlns:a16="http://schemas.microsoft.com/office/drawing/2014/main" id="{1D5FD8DF-C375-4F69-83D1-AB532E75F6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78" y="6324600"/>
            <a:ext cx="1428294" cy="37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9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152400"/>
            <a:ext cx="8153400" cy="793454"/>
          </a:xfrm>
        </p:spPr>
        <p:txBody>
          <a:bodyPr/>
          <a:lstStyle/>
          <a:p>
            <a:pPr algn="ctr"/>
            <a:r>
              <a:rPr lang="en-US" sz="2400" dirty="0" err="1">
                <a:latin typeface="Arial Rounded MT Bold" panose="020F0704030504030204" pitchFamily="34" charset="0"/>
              </a:rPr>
              <a:t>Landscapiing</a:t>
            </a:r>
            <a:r>
              <a:rPr lang="en-US" sz="2400" dirty="0">
                <a:latin typeface="Arial Rounded MT Bold" panose="020F0704030504030204" pitchFamily="34" charset="0"/>
              </a:rPr>
              <a:t> and green roofs</a:t>
            </a:r>
          </a:p>
        </p:txBody>
      </p:sp>
      <p:pic>
        <p:nvPicPr>
          <p:cNvPr id="56321" name="Picture 1"/>
          <p:cNvPicPr>
            <a:picLocks noChangeAspect="1" noChangeArrowheads="1"/>
          </p:cNvPicPr>
          <p:nvPr/>
        </p:nvPicPr>
        <p:blipFill>
          <a:blip r:embed="rId2" cstate="print"/>
          <a:srcRect/>
          <a:stretch>
            <a:fillRect/>
          </a:stretch>
        </p:blipFill>
        <p:spPr bwMode="auto">
          <a:xfrm>
            <a:off x="304800" y="1066800"/>
            <a:ext cx="4876800" cy="3029528"/>
          </a:xfrm>
          <a:prstGeom prst="rect">
            <a:avLst/>
          </a:prstGeom>
          <a:noFill/>
          <a:ln w="9525">
            <a:noFill/>
            <a:miter lim="800000"/>
            <a:headEnd/>
            <a:tailEnd/>
          </a:ln>
          <a:effectLst>
            <a:softEdge rad="114300"/>
          </a:effectLst>
        </p:spPr>
      </p:pic>
      <p:sp>
        <p:nvSpPr>
          <p:cNvPr id="6" name="Line 4">
            <a:extLst>
              <a:ext uri="{FF2B5EF4-FFF2-40B4-BE49-F238E27FC236}">
                <a16:creationId xmlns:a16="http://schemas.microsoft.com/office/drawing/2014/main" id="{1281F2F0-3BD8-4D5B-88F9-0C606F741711}"/>
              </a:ext>
            </a:extLst>
          </p:cNvPr>
          <p:cNvSpPr>
            <a:spLocks noChangeShapeType="1"/>
          </p:cNvSpPr>
          <p:nvPr/>
        </p:nvSpPr>
        <p:spPr bwMode="auto">
          <a:xfrm>
            <a:off x="1581316" y="945854"/>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3314" name="Picture 2" descr="Structure of a Green Roof">
            <a:extLst>
              <a:ext uri="{FF2B5EF4-FFF2-40B4-BE49-F238E27FC236}">
                <a16:creationId xmlns:a16="http://schemas.microsoft.com/office/drawing/2014/main" id="{7AB1817E-1EBC-47D0-9882-39A244B50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222" y="3733800"/>
            <a:ext cx="4729306" cy="293217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8" name="Picture 2" descr="SOFT GROUND ASSOCIATES">
            <a:extLst>
              <a:ext uri="{FF2B5EF4-FFF2-40B4-BE49-F238E27FC236}">
                <a16:creationId xmlns:a16="http://schemas.microsoft.com/office/drawing/2014/main" id="{B3E79460-078F-4CBB-BC9F-E509F60328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528" y="6084156"/>
            <a:ext cx="590094" cy="618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76200"/>
            <a:ext cx="8153400" cy="1143000"/>
          </a:xfrm>
        </p:spPr>
        <p:txBody>
          <a:bodyPr>
            <a:normAutofit/>
          </a:bodyPr>
          <a:lstStyle/>
          <a:p>
            <a:pPr algn="ctr" eaLnBrk="1" hangingPunct="1"/>
            <a:r>
              <a:rPr lang="en-US" sz="2400" dirty="0">
                <a:latin typeface="Arial Rounded MT Bold" panose="020F0704030504030204" pitchFamily="34" charset="0"/>
              </a:rPr>
              <a:t>Landscaping and green roofs</a:t>
            </a:r>
          </a:p>
        </p:txBody>
      </p:sp>
      <p:pic>
        <p:nvPicPr>
          <p:cNvPr id="10" name="Picture 2"/>
          <p:cNvPicPr>
            <a:picLocks noChangeAspect="1" noChangeArrowheads="1"/>
          </p:cNvPicPr>
          <p:nvPr/>
        </p:nvPicPr>
        <p:blipFill>
          <a:blip r:embed="rId2" cstate="print"/>
          <a:srcRect/>
          <a:stretch>
            <a:fillRect/>
          </a:stretch>
        </p:blipFill>
        <p:spPr bwMode="auto">
          <a:xfrm>
            <a:off x="389903" y="3553078"/>
            <a:ext cx="5401296" cy="2613445"/>
          </a:xfrm>
          <a:prstGeom prst="rect">
            <a:avLst/>
          </a:prstGeom>
          <a:noFill/>
          <a:ln w="9525">
            <a:noFill/>
            <a:miter lim="800000"/>
            <a:headEnd/>
            <a:tailEnd/>
          </a:ln>
          <a:effectLst>
            <a:softEdge rad="76200"/>
          </a:effectLst>
        </p:spPr>
      </p:pic>
      <p:pic>
        <p:nvPicPr>
          <p:cNvPr id="3" name="Picture 2">
            <a:extLst>
              <a:ext uri="{FF2B5EF4-FFF2-40B4-BE49-F238E27FC236}">
                <a16:creationId xmlns:a16="http://schemas.microsoft.com/office/drawing/2014/main" id="{31FEE422-2441-40FF-BA14-085C86E2D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14" y="963903"/>
            <a:ext cx="5486400" cy="2523770"/>
          </a:xfrm>
          <a:prstGeom prst="rect">
            <a:avLst/>
          </a:prstGeom>
          <a:effectLst>
            <a:softEdge rad="88900"/>
          </a:effectLst>
        </p:spPr>
      </p:pic>
      <p:sp>
        <p:nvSpPr>
          <p:cNvPr id="19" name="Line 4">
            <a:extLst>
              <a:ext uri="{FF2B5EF4-FFF2-40B4-BE49-F238E27FC236}">
                <a16:creationId xmlns:a16="http://schemas.microsoft.com/office/drawing/2014/main" id="{2EFF5252-A095-4042-9F82-97DF594DFC46}"/>
              </a:ext>
            </a:extLst>
          </p:cNvPr>
          <p:cNvSpPr>
            <a:spLocks noChangeShapeType="1"/>
          </p:cNvSpPr>
          <p:nvPr/>
        </p:nvSpPr>
        <p:spPr bwMode="auto">
          <a:xfrm>
            <a:off x="1600200" y="833562"/>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1" name="Picture 2" descr="SOFT GROUND ASSOCIATES">
            <a:extLst>
              <a:ext uri="{FF2B5EF4-FFF2-40B4-BE49-F238E27FC236}">
                <a16:creationId xmlns:a16="http://schemas.microsoft.com/office/drawing/2014/main" id="{B53594A3-CBD0-4592-995C-42278EBA4E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100561"/>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6A6F4AC-72A2-4611-8C50-71B16715A3CA}"/>
              </a:ext>
            </a:extLst>
          </p:cNvPr>
          <p:cNvPicPr>
            <a:picLocks noChangeAspect="1"/>
          </p:cNvPicPr>
          <p:nvPr/>
        </p:nvPicPr>
        <p:blipFill>
          <a:blip r:embed="rId5"/>
          <a:stretch>
            <a:fillRect/>
          </a:stretch>
        </p:blipFill>
        <p:spPr>
          <a:xfrm>
            <a:off x="154016" y="6184845"/>
            <a:ext cx="1050832" cy="514781"/>
          </a:xfrm>
          <a:prstGeom prst="rect">
            <a:avLst/>
          </a:prstGeom>
        </p:spPr>
      </p:pic>
      <p:sp>
        <p:nvSpPr>
          <p:cNvPr id="13" name="TextBox 12">
            <a:extLst>
              <a:ext uri="{FF2B5EF4-FFF2-40B4-BE49-F238E27FC236}">
                <a16:creationId xmlns:a16="http://schemas.microsoft.com/office/drawing/2014/main" id="{0520337D-4FCE-4DC1-851E-7450CE8AD0DC}"/>
              </a:ext>
            </a:extLst>
          </p:cNvPr>
          <p:cNvSpPr txBox="1"/>
          <p:nvPr/>
        </p:nvSpPr>
        <p:spPr>
          <a:xfrm>
            <a:off x="6019800" y="1751276"/>
            <a:ext cx="2971800" cy="4247317"/>
          </a:xfrm>
          <a:prstGeom prst="rect">
            <a:avLst/>
          </a:prstGeom>
          <a:noFill/>
        </p:spPr>
        <p:txBody>
          <a:bodyPr wrap="square" rtlCol="0">
            <a:spAutoFit/>
          </a:bodyPr>
          <a:lstStyle/>
          <a:p>
            <a:r>
              <a:rPr lang="en-US" dirty="0"/>
              <a:t>Lessons</a:t>
            </a:r>
          </a:p>
          <a:p>
            <a:endParaRPr lang="en-US" dirty="0"/>
          </a:p>
          <a:p>
            <a:pPr marL="285750" indent="-285750">
              <a:buFont typeface="Arial" panose="020B0604020202020204" pitchFamily="34" charset="0"/>
              <a:buChar char="•"/>
            </a:pPr>
            <a:r>
              <a:rPr lang="en-US" dirty="0"/>
              <a:t>Combine green roof with EPS insulation to achieve better energy performance</a:t>
            </a:r>
          </a:p>
          <a:p>
            <a:endParaRPr lang="en-US" dirty="0"/>
          </a:p>
          <a:p>
            <a:pPr marL="285750" indent="-285750">
              <a:buFont typeface="Arial" panose="020B0604020202020204" pitchFamily="34" charset="0"/>
              <a:buChar char="•"/>
            </a:pPr>
            <a:r>
              <a:rPr lang="en-US" dirty="0"/>
              <a:t>Angular concrete surfaces and hardscape can be sculpted to create better aesthetics.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2FFA4740-5743-4112-8BCF-83835EA2D55C}"/>
              </a:ext>
            </a:extLst>
          </p:cNvPr>
          <p:cNvSpPr/>
          <p:nvPr/>
        </p:nvSpPr>
        <p:spPr>
          <a:xfrm>
            <a:off x="1905000" y="6350172"/>
            <a:ext cx="3080972" cy="369332"/>
          </a:xfrm>
          <a:prstGeom prst="rect">
            <a:avLst/>
          </a:prstGeom>
        </p:spPr>
        <p:txBody>
          <a:bodyPr wrap="none">
            <a:spAutoFit/>
          </a:bodyPr>
          <a:lstStyle/>
          <a:p>
            <a:r>
              <a:rPr lang="en-US" dirty="0">
                <a:latin typeface="Arial Rounded MT Bold" panose="020F0704030504030204" pitchFamily="34" charset="0"/>
              </a:rPr>
              <a:t>Airport Terminal – Jeddah</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76200"/>
            <a:ext cx="8153400" cy="1143000"/>
          </a:xfrm>
        </p:spPr>
        <p:txBody>
          <a:bodyPr>
            <a:normAutofit/>
          </a:bodyPr>
          <a:lstStyle/>
          <a:p>
            <a:pPr algn="ctr"/>
            <a:r>
              <a:rPr lang="en-US" sz="2400" dirty="0">
                <a:latin typeface="Arial Rounded MT Bold" panose="020F0704030504030204" pitchFamily="34" charset="0"/>
              </a:rPr>
              <a:t>spaceships that never fly?</a:t>
            </a:r>
          </a:p>
        </p:txBody>
      </p:sp>
      <p:sp>
        <p:nvSpPr>
          <p:cNvPr id="13" name="Line 4">
            <a:extLst>
              <a:ext uri="{FF2B5EF4-FFF2-40B4-BE49-F238E27FC236}">
                <a16:creationId xmlns:a16="http://schemas.microsoft.com/office/drawing/2014/main" id="{233633AB-D805-4C14-B0B0-246CE44BFE09}"/>
              </a:ext>
            </a:extLst>
          </p:cNvPr>
          <p:cNvSpPr>
            <a:spLocks noChangeShapeType="1"/>
          </p:cNvSpPr>
          <p:nvPr/>
        </p:nvSpPr>
        <p:spPr bwMode="auto">
          <a:xfrm>
            <a:off x="1600200"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7" name="Picture 6">
            <a:extLst>
              <a:ext uri="{FF2B5EF4-FFF2-40B4-BE49-F238E27FC236}">
                <a16:creationId xmlns:a16="http://schemas.microsoft.com/office/drawing/2014/main" id="{097485FF-63D1-4677-A4F0-5F6CD2DDE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990600"/>
            <a:ext cx="5638800" cy="5638800"/>
          </a:xfrm>
          <a:prstGeom prst="rect">
            <a:avLst/>
          </a:prstGeom>
          <a:effectLst>
            <a:softEdge rad="508000"/>
          </a:effectLst>
        </p:spPr>
      </p:pic>
    </p:spTree>
    <p:extLst>
      <p:ext uri="{BB962C8B-B14F-4D97-AF65-F5344CB8AC3E}">
        <p14:creationId xmlns:p14="http://schemas.microsoft.com/office/powerpoint/2010/main" val="90520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n innovative GFRP facade is a big part of the magic of the Lucas Museum">
            <a:extLst>
              <a:ext uri="{FF2B5EF4-FFF2-40B4-BE49-F238E27FC236}">
                <a16:creationId xmlns:a16="http://schemas.microsoft.com/office/drawing/2014/main" id="{B6F8148E-401D-4CBF-ACC3-A1B87332A8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785750"/>
            <a:ext cx="5590200" cy="3151283"/>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9" name="Lucas Museum taking off">
            <a:hlinkClick r:id="" action="ppaction://media"/>
            <a:extLst>
              <a:ext uri="{FF2B5EF4-FFF2-40B4-BE49-F238E27FC236}">
                <a16:creationId xmlns:a16="http://schemas.microsoft.com/office/drawing/2014/main" id="{AD5182E4-D72F-46F1-B46E-F09681855E4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2200" y="2847642"/>
            <a:ext cx="6477000" cy="3643590"/>
          </a:xfrm>
          <a:prstGeom prst="rect">
            <a:avLst/>
          </a:prstGeom>
          <a:effectLst>
            <a:softEdge rad="165100"/>
          </a:effectLst>
        </p:spPr>
      </p:pic>
      <p:sp>
        <p:nvSpPr>
          <p:cNvPr id="3" name="Flowchart: Process 2">
            <a:extLst>
              <a:ext uri="{FF2B5EF4-FFF2-40B4-BE49-F238E27FC236}">
                <a16:creationId xmlns:a16="http://schemas.microsoft.com/office/drawing/2014/main" id="{712A6F2C-8582-49DB-978F-EE934BDD0577}"/>
              </a:ext>
            </a:extLst>
          </p:cNvPr>
          <p:cNvSpPr/>
          <p:nvPr/>
        </p:nvSpPr>
        <p:spPr>
          <a:xfrm>
            <a:off x="486314" y="4419600"/>
            <a:ext cx="14478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p:cNvSpPr>
            <a:spLocks noGrp="1" noChangeArrowheads="1"/>
          </p:cNvSpPr>
          <p:nvPr>
            <p:ph type="title"/>
          </p:nvPr>
        </p:nvSpPr>
        <p:spPr>
          <a:xfrm>
            <a:off x="495300" y="-152400"/>
            <a:ext cx="8153400" cy="1143000"/>
          </a:xfrm>
        </p:spPr>
        <p:txBody>
          <a:bodyPr>
            <a:normAutofit/>
          </a:bodyPr>
          <a:lstStyle/>
          <a:p>
            <a:pPr algn="ctr"/>
            <a:r>
              <a:rPr lang="en-US" sz="2400" dirty="0">
                <a:latin typeface="Arial Rounded MT Bold" panose="020F0704030504030204" pitchFamily="34" charset="0"/>
              </a:rPr>
              <a:t>Landscaping and green roofs</a:t>
            </a:r>
          </a:p>
        </p:txBody>
      </p:sp>
      <p:sp>
        <p:nvSpPr>
          <p:cNvPr id="13" name="Line 4">
            <a:extLst>
              <a:ext uri="{FF2B5EF4-FFF2-40B4-BE49-F238E27FC236}">
                <a16:creationId xmlns:a16="http://schemas.microsoft.com/office/drawing/2014/main" id="{233633AB-D805-4C14-B0B0-246CE44BFE09}"/>
              </a:ext>
            </a:extLst>
          </p:cNvPr>
          <p:cNvSpPr>
            <a:spLocks noChangeShapeType="1"/>
          </p:cNvSpPr>
          <p:nvPr/>
        </p:nvSpPr>
        <p:spPr bwMode="auto">
          <a:xfrm>
            <a:off x="1528266"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21" name="Picture 20">
            <a:extLst>
              <a:ext uri="{FF2B5EF4-FFF2-40B4-BE49-F238E27FC236}">
                <a16:creationId xmlns:a16="http://schemas.microsoft.com/office/drawing/2014/main" id="{988667E3-8B94-4ED4-BDF3-B9854E6FBD77}"/>
              </a:ext>
            </a:extLst>
          </p:cNvPr>
          <p:cNvPicPr>
            <a:picLocks noChangeAspect="1"/>
          </p:cNvPicPr>
          <p:nvPr/>
        </p:nvPicPr>
        <p:blipFill>
          <a:blip r:embed="rId7"/>
          <a:stretch>
            <a:fillRect/>
          </a:stretch>
        </p:blipFill>
        <p:spPr>
          <a:xfrm>
            <a:off x="6019800" y="2361321"/>
            <a:ext cx="1295400" cy="318914"/>
          </a:xfrm>
          <a:prstGeom prst="rect">
            <a:avLst/>
          </a:prstGeom>
        </p:spPr>
      </p:pic>
      <p:pic>
        <p:nvPicPr>
          <p:cNvPr id="1030" name="Picture 6" descr="Stantec | Architect Magazine">
            <a:extLst>
              <a:ext uri="{FF2B5EF4-FFF2-40B4-BE49-F238E27FC236}">
                <a16:creationId xmlns:a16="http://schemas.microsoft.com/office/drawing/2014/main" id="{A5323155-D144-4B70-8FF2-6F8FB95136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804" y="5592949"/>
            <a:ext cx="1262151" cy="441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vernment of Los Angeles - Wikipedia">
            <a:extLst>
              <a:ext uri="{FF2B5EF4-FFF2-40B4-BE49-F238E27FC236}">
                <a16:creationId xmlns:a16="http://schemas.microsoft.com/office/drawing/2014/main" id="{39FE7340-0198-4555-85F9-F41C21F870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1871" y="1273319"/>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OFT GROUND ASSOCIATES">
            <a:extLst>
              <a:ext uri="{FF2B5EF4-FFF2-40B4-BE49-F238E27FC236}">
                <a16:creationId xmlns:a16="http://schemas.microsoft.com/office/drawing/2014/main" id="{599BEFD1-3E31-4D2D-9A94-0BC5642619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1202" y="6151116"/>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4BD424-61EF-44B3-9D76-A3711620268F}"/>
              </a:ext>
            </a:extLst>
          </p:cNvPr>
          <p:cNvPicPr>
            <a:picLocks noChangeAspect="1"/>
          </p:cNvPicPr>
          <p:nvPr/>
        </p:nvPicPr>
        <p:blipFill>
          <a:blip r:embed="rId11"/>
          <a:stretch>
            <a:fillRect/>
          </a:stretch>
        </p:blipFill>
        <p:spPr>
          <a:xfrm>
            <a:off x="6187955" y="1295400"/>
            <a:ext cx="941631" cy="975022"/>
          </a:xfrm>
          <a:prstGeom prst="rect">
            <a:avLst/>
          </a:prstGeom>
        </p:spPr>
      </p:pic>
      <p:pic>
        <p:nvPicPr>
          <p:cNvPr id="2" name="Picture 2" descr="LERA_100 logo.png">
            <a:extLst>
              <a:ext uri="{FF2B5EF4-FFF2-40B4-BE49-F238E27FC236}">
                <a16:creationId xmlns:a16="http://schemas.microsoft.com/office/drawing/2014/main" id="{E0CCC0C8-9479-4370-9D79-0C8F306ADD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0804" y="4495800"/>
            <a:ext cx="1178820" cy="762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9F637E-9B50-A925-EFAB-52BCB51087C7}"/>
              </a:ext>
            </a:extLst>
          </p:cNvPr>
          <p:cNvSpPr txBox="1"/>
          <p:nvPr/>
        </p:nvSpPr>
        <p:spPr>
          <a:xfrm>
            <a:off x="4268376" y="6460587"/>
            <a:ext cx="1954381" cy="369332"/>
          </a:xfrm>
          <a:prstGeom prst="rect">
            <a:avLst/>
          </a:prstGeom>
          <a:noFill/>
        </p:spPr>
        <p:txBody>
          <a:bodyPr wrap="none" rtlCol="0">
            <a:spAutoFit/>
          </a:bodyPr>
          <a:lstStyle/>
          <a:p>
            <a:r>
              <a:rPr lang="en-US" dirty="0"/>
              <a:t>Hover to to Play</a:t>
            </a:r>
          </a:p>
        </p:txBody>
      </p:sp>
      <p:sp>
        <p:nvSpPr>
          <p:cNvPr id="4" name="Rectangle 3">
            <a:extLst>
              <a:ext uri="{FF2B5EF4-FFF2-40B4-BE49-F238E27FC236}">
                <a16:creationId xmlns:a16="http://schemas.microsoft.com/office/drawing/2014/main" id="{1F228ADE-CDB3-4EDA-9E7F-12B5FF7B142C}"/>
              </a:ext>
            </a:extLst>
          </p:cNvPr>
          <p:cNvSpPr/>
          <p:nvPr/>
        </p:nvSpPr>
        <p:spPr>
          <a:xfrm>
            <a:off x="3581400" y="3159276"/>
            <a:ext cx="4572000" cy="369332"/>
          </a:xfrm>
          <a:prstGeom prst="rect">
            <a:avLst/>
          </a:prstGeom>
        </p:spPr>
        <p:txBody>
          <a:bodyPr>
            <a:spAutoFit/>
          </a:bodyPr>
          <a:lstStyle/>
          <a:p>
            <a:r>
              <a:rPr lang="en-US" dirty="0">
                <a:solidFill>
                  <a:schemeClr val="bg1"/>
                </a:solidFill>
                <a:latin typeface="Arial Rounded MT Bold" panose="020F0704030504030204" pitchFamily="34" charset="0"/>
              </a:rPr>
              <a:t>Lucas Museum –– Los Angeles</a:t>
            </a:r>
            <a:endParaRPr lang="en-US" dirty="0">
              <a:solidFill>
                <a:schemeClr val="bg1"/>
              </a:solidFill>
            </a:endParaRPr>
          </a:p>
        </p:txBody>
      </p:sp>
    </p:spTree>
    <p:extLst>
      <p:ext uri="{BB962C8B-B14F-4D97-AF65-F5344CB8AC3E}">
        <p14:creationId xmlns:p14="http://schemas.microsoft.com/office/powerpoint/2010/main" val="65573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152400"/>
            <a:ext cx="9601200" cy="1143000"/>
          </a:xfrm>
        </p:spPr>
        <p:txBody>
          <a:bodyPr>
            <a:normAutofit/>
          </a:bodyPr>
          <a:lstStyle/>
          <a:p>
            <a:pPr algn="ctr"/>
            <a:r>
              <a:rPr lang="en-US" sz="2400" dirty="0">
                <a:latin typeface="Arial Rounded MT Bold" panose="020F0704030504030204" pitchFamily="34" charset="0"/>
              </a:rPr>
              <a:t>Landscaping and green roofs</a:t>
            </a:r>
          </a:p>
        </p:txBody>
      </p:sp>
      <p:sp>
        <p:nvSpPr>
          <p:cNvPr id="13" name="Line 4">
            <a:extLst>
              <a:ext uri="{FF2B5EF4-FFF2-40B4-BE49-F238E27FC236}">
                <a16:creationId xmlns:a16="http://schemas.microsoft.com/office/drawing/2014/main" id="{233633AB-D805-4C14-B0B0-246CE44BFE09}"/>
              </a:ext>
            </a:extLst>
          </p:cNvPr>
          <p:cNvSpPr>
            <a:spLocks noChangeShapeType="1"/>
          </p:cNvSpPr>
          <p:nvPr/>
        </p:nvSpPr>
        <p:spPr bwMode="auto">
          <a:xfrm>
            <a:off x="1528266"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sp>
        <p:nvSpPr>
          <p:cNvPr id="8" name="TextBox 7">
            <a:extLst>
              <a:ext uri="{FF2B5EF4-FFF2-40B4-BE49-F238E27FC236}">
                <a16:creationId xmlns:a16="http://schemas.microsoft.com/office/drawing/2014/main" id="{9FE7DB96-FADC-4811-80B5-27312CB8304F}"/>
              </a:ext>
            </a:extLst>
          </p:cNvPr>
          <p:cNvSpPr txBox="1"/>
          <p:nvPr/>
        </p:nvSpPr>
        <p:spPr>
          <a:xfrm>
            <a:off x="6019800" y="6227897"/>
            <a:ext cx="2731838" cy="276999"/>
          </a:xfrm>
          <a:prstGeom prst="rect">
            <a:avLst/>
          </a:prstGeom>
          <a:noFill/>
        </p:spPr>
        <p:txBody>
          <a:bodyPr wrap="none" rtlCol="0">
            <a:spAutoFit/>
          </a:bodyPr>
          <a:lstStyle/>
          <a:p>
            <a:r>
              <a:rPr lang="en-US" sz="1200" dirty="0"/>
              <a:t>Los Angeles Dept. of City Planning</a:t>
            </a:r>
          </a:p>
        </p:txBody>
      </p:sp>
      <p:pic>
        <p:nvPicPr>
          <p:cNvPr id="1028" name="Picture 4" descr="Lucas Museum of Narrative Art opening pushed back to 2025">
            <a:extLst>
              <a:ext uri="{FF2B5EF4-FFF2-40B4-BE49-F238E27FC236}">
                <a16:creationId xmlns:a16="http://schemas.microsoft.com/office/drawing/2014/main" id="{B08F2F1D-985D-4E8F-BAD5-77D83563A0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27" y="1012469"/>
            <a:ext cx="3950958" cy="27235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Lucas Museum of Narrative Art under construction - Los Angeles Times">
            <a:extLst>
              <a:ext uri="{FF2B5EF4-FFF2-40B4-BE49-F238E27FC236}">
                <a16:creationId xmlns:a16="http://schemas.microsoft.com/office/drawing/2014/main" id="{0FBFD1A8-B9A4-4849-85E1-0A5DD50A14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51" y="4072363"/>
            <a:ext cx="2898385" cy="2172278"/>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pic>
        <p:nvPicPr>
          <p:cNvPr id="3080" name="Picture 8" descr="MAD's Lucas Museum of Narrative Art Approved by LA City Council - Image 3 of 3">
            <a:extLst>
              <a:ext uri="{FF2B5EF4-FFF2-40B4-BE49-F238E27FC236}">
                <a16:creationId xmlns:a16="http://schemas.microsoft.com/office/drawing/2014/main" id="{80AE5303-9570-4E5F-9C20-7F059AEE7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191000"/>
            <a:ext cx="5345276" cy="19912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657A74-3B5E-418D-BC5B-370630EA82AE}"/>
              </a:ext>
            </a:extLst>
          </p:cNvPr>
          <p:cNvSpPr/>
          <p:nvPr/>
        </p:nvSpPr>
        <p:spPr>
          <a:xfrm>
            <a:off x="406341" y="6221057"/>
            <a:ext cx="3466013" cy="338554"/>
          </a:xfrm>
          <a:prstGeom prst="rect">
            <a:avLst/>
          </a:prstGeom>
        </p:spPr>
        <p:txBody>
          <a:bodyPr wrap="none">
            <a:spAutoFit/>
          </a:bodyPr>
          <a:lstStyle/>
          <a:p>
            <a:r>
              <a:rPr lang="en-US" sz="1600" dirty="0"/>
              <a:t>South Park – Mirror Water Feature</a:t>
            </a:r>
          </a:p>
        </p:txBody>
      </p:sp>
      <p:sp>
        <p:nvSpPr>
          <p:cNvPr id="20" name="Rectangle 19">
            <a:extLst>
              <a:ext uri="{FF2B5EF4-FFF2-40B4-BE49-F238E27FC236}">
                <a16:creationId xmlns:a16="http://schemas.microsoft.com/office/drawing/2014/main" id="{599EF020-366D-44E5-A7AF-3CCE58D496AE}"/>
              </a:ext>
            </a:extLst>
          </p:cNvPr>
          <p:cNvSpPr/>
          <p:nvPr/>
        </p:nvSpPr>
        <p:spPr>
          <a:xfrm>
            <a:off x="1676400" y="3727932"/>
            <a:ext cx="1279517" cy="338554"/>
          </a:xfrm>
          <a:prstGeom prst="rect">
            <a:avLst/>
          </a:prstGeom>
        </p:spPr>
        <p:txBody>
          <a:bodyPr wrap="none">
            <a:spAutoFit/>
          </a:bodyPr>
          <a:lstStyle/>
          <a:p>
            <a:r>
              <a:rPr lang="en-US" sz="1600" dirty="0"/>
              <a:t>South Park </a:t>
            </a:r>
          </a:p>
        </p:txBody>
      </p:sp>
      <p:sp>
        <p:nvSpPr>
          <p:cNvPr id="14" name="TextBox 13">
            <a:extLst>
              <a:ext uri="{FF2B5EF4-FFF2-40B4-BE49-F238E27FC236}">
                <a16:creationId xmlns:a16="http://schemas.microsoft.com/office/drawing/2014/main" id="{F460FB7E-4273-41C4-8F60-ADCE432BE663}"/>
              </a:ext>
            </a:extLst>
          </p:cNvPr>
          <p:cNvSpPr txBox="1"/>
          <p:nvPr/>
        </p:nvSpPr>
        <p:spPr>
          <a:xfrm>
            <a:off x="4572000" y="943073"/>
            <a:ext cx="4032919" cy="3416320"/>
          </a:xfrm>
          <a:prstGeom prst="rect">
            <a:avLst/>
          </a:prstGeom>
          <a:noFill/>
        </p:spPr>
        <p:txBody>
          <a:bodyPr wrap="square" rtlCol="0">
            <a:spAutoFit/>
          </a:bodyPr>
          <a:lstStyle/>
          <a:p>
            <a:r>
              <a:rPr lang="en-US" dirty="0"/>
              <a:t>Lessons</a:t>
            </a:r>
          </a:p>
          <a:p>
            <a:endParaRPr lang="en-US" dirty="0"/>
          </a:p>
          <a:p>
            <a:pPr marL="285750" indent="-285750">
              <a:buFont typeface="Arial" panose="020B0604020202020204" pitchFamily="34" charset="0"/>
              <a:buChar char="•"/>
            </a:pPr>
            <a:r>
              <a:rPr lang="en-US" dirty="0"/>
              <a:t>Complex project can require further testing and design revisions to satisfy permitting agencies</a:t>
            </a:r>
          </a:p>
          <a:p>
            <a:endParaRPr lang="en-US" dirty="0"/>
          </a:p>
          <a:p>
            <a:pPr marL="285750" indent="-285750">
              <a:buFont typeface="Arial" panose="020B0604020202020204" pitchFamily="34" charset="0"/>
              <a:buChar char="•"/>
            </a:pPr>
            <a:r>
              <a:rPr lang="en-US" dirty="0"/>
              <a:t>Design of green roofs can be complex in high seismic regions.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Oval 1">
            <a:extLst>
              <a:ext uri="{FF2B5EF4-FFF2-40B4-BE49-F238E27FC236}">
                <a16:creationId xmlns:a16="http://schemas.microsoft.com/office/drawing/2014/main" id="{240E692F-1DE5-4D60-80DA-B33AAEFF7A7F}"/>
              </a:ext>
            </a:extLst>
          </p:cNvPr>
          <p:cNvSpPr/>
          <p:nvPr/>
        </p:nvSpPr>
        <p:spPr>
          <a:xfrm>
            <a:off x="6934200" y="4267200"/>
            <a:ext cx="1905000" cy="18288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394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152400"/>
            <a:ext cx="9144000" cy="1143000"/>
          </a:xfrm>
        </p:spPr>
        <p:txBody>
          <a:bodyPr>
            <a:normAutofit/>
          </a:bodyPr>
          <a:lstStyle/>
          <a:p>
            <a:pPr algn="ctr"/>
            <a:r>
              <a:rPr lang="en-US" sz="2400" dirty="0">
                <a:latin typeface="Arial Rounded MT Bold" panose="020F0704030504030204" pitchFamily="34" charset="0"/>
              </a:rPr>
              <a:t>Ice Cream Castles IN The SKY?</a:t>
            </a:r>
          </a:p>
        </p:txBody>
      </p:sp>
      <p:sp>
        <p:nvSpPr>
          <p:cNvPr id="13" name="Line 4">
            <a:extLst>
              <a:ext uri="{FF2B5EF4-FFF2-40B4-BE49-F238E27FC236}">
                <a16:creationId xmlns:a16="http://schemas.microsoft.com/office/drawing/2014/main" id="{233633AB-D805-4C14-B0B0-246CE44BFE09}"/>
              </a:ext>
            </a:extLst>
          </p:cNvPr>
          <p:cNvSpPr>
            <a:spLocks noChangeShapeType="1"/>
          </p:cNvSpPr>
          <p:nvPr/>
        </p:nvSpPr>
        <p:spPr bwMode="auto">
          <a:xfrm>
            <a:off x="1528266"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5" name="Picture 4">
            <a:extLst>
              <a:ext uri="{FF2B5EF4-FFF2-40B4-BE49-F238E27FC236}">
                <a16:creationId xmlns:a16="http://schemas.microsoft.com/office/drawing/2014/main" id="{95CA75AC-314D-48FE-B2F5-2A70C23AC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566" y="1219200"/>
            <a:ext cx="5291634" cy="5291634"/>
          </a:xfrm>
          <a:prstGeom prst="rect">
            <a:avLst/>
          </a:prstGeom>
          <a:effectLst>
            <a:softEdge rad="304800"/>
          </a:effectLst>
        </p:spPr>
      </p:pic>
      <p:pic>
        <p:nvPicPr>
          <p:cNvPr id="14" name="Picture 13">
            <a:extLst>
              <a:ext uri="{FF2B5EF4-FFF2-40B4-BE49-F238E27FC236}">
                <a16:creationId xmlns:a16="http://schemas.microsoft.com/office/drawing/2014/main" id="{5B473755-8FFF-4D5A-89B8-0163B94E7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019800"/>
            <a:ext cx="1066801" cy="610627"/>
          </a:xfrm>
          <a:prstGeom prst="rect">
            <a:avLst/>
          </a:prstGeom>
        </p:spPr>
      </p:pic>
      <p:pic>
        <p:nvPicPr>
          <p:cNvPr id="17" name="Picture 2" descr="SOFT GROUND ASSOCIATES">
            <a:extLst>
              <a:ext uri="{FF2B5EF4-FFF2-40B4-BE49-F238E27FC236}">
                <a16:creationId xmlns:a16="http://schemas.microsoft.com/office/drawing/2014/main" id="{E8987C42-D29C-435A-8C57-6F4D60639F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1202" y="6151116"/>
            <a:ext cx="590094" cy="61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94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152400"/>
            <a:ext cx="9144000" cy="1143000"/>
          </a:xfrm>
        </p:spPr>
        <p:txBody>
          <a:bodyPr>
            <a:normAutofit/>
          </a:bodyPr>
          <a:lstStyle/>
          <a:p>
            <a:pPr algn="ctr"/>
            <a:r>
              <a:rPr lang="en-US" sz="2400" dirty="0">
                <a:latin typeface="Arial Rounded MT Bold" panose="020F0704030504030204" pitchFamily="34" charset="0"/>
              </a:rPr>
              <a:t>Landscaping and green roofs</a:t>
            </a:r>
          </a:p>
        </p:txBody>
      </p:sp>
      <p:sp>
        <p:nvSpPr>
          <p:cNvPr id="13" name="Line 4">
            <a:extLst>
              <a:ext uri="{FF2B5EF4-FFF2-40B4-BE49-F238E27FC236}">
                <a16:creationId xmlns:a16="http://schemas.microsoft.com/office/drawing/2014/main" id="{233633AB-D805-4C14-B0B0-246CE44BFE09}"/>
              </a:ext>
            </a:extLst>
          </p:cNvPr>
          <p:cNvSpPr>
            <a:spLocks noChangeShapeType="1"/>
          </p:cNvSpPr>
          <p:nvPr/>
        </p:nvSpPr>
        <p:spPr bwMode="auto">
          <a:xfrm>
            <a:off x="1528266"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5" name="Picture 8" descr="Shanghai Disney Resort">
            <a:extLst>
              <a:ext uri="{FF2B5EF4-FFF2-40B4-BE49-F238E27FC236}">
                <a16:creationId xmlns:a16="http://schemas.microsoft.com/office/drawing/2014/main" id="{05B10E0C-6747-4E70-B35F-46E29D745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6069"/>
            <a:ext cx="7746388" cy="373556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B6A038E-E66F-458A-99F6-E52498B0D29A}"/>
              </a:ext>
            </a:extLst>
          </p:cNvPr>
          <p:cNvPicPr>
            <a:picLocks noChangeAspect="1"/>
          </p:cNvPicPr>
          <p:nvPr/>
        </p:nvPicPr>
        <p:blipFill>
          <a:blip r:embed="rId3"/>
          <a:stretch>
            <a:fillRect/>
          </a:stretch>
        </p:blipFill>
        <p:spPr>
          <a:xfrm>
            <a:off x="5486400" y="3505200"/>
            <a:ext cx="3605980" cy="3429000"/>
          </a:xfrm>
          <a:prstGeom prst="rect">
            <a:avLst/>
          </a:prstGeom>
          <a:effectLst>
            <a:softEdge rad="203200"/>
          </a:effectLst>
        </p:spPr>
      </p:pic>
      <p:pic>
        <p:nvPicPr>
          <p:cNvPr id="11" name="Picture 10">
            <a:extLst>
              <a:ext uri="{FF2B5EF4-FFF2-40B4-BE49-F238E27FC236}">
                <a16:creationId xmlns:a16="http://schemas.microsoft.com/office/drawing/2014/main" id="{0D924F47-8116-4665-8502-048112DCA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1576069"/>
            <a:ext cx="1080859" cy="719263"/>
          </a:xfrm>
          <a:prstGeom prst="rect">
            <a:avLst/>
          </a:prstGeom>
        </p:spPr>
      </p:pic>
      <p:pic>
        <p:nvPicPr>
          <p:cNvPr id="12" name="Picture 11">
            <a:extLst>
              <a:ext uri="{FF2B5EF4-FFF2-40B4-BE49-F238E27FC236}">
                <a16:creationId xmlns:a16="http://schemas.microsoft.com/office/drawing/2014/main" id="{AD2D0238-8266-4F4B-9ADA-51A5A54FD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799" y="6172200"/>
            <a:ext cx="1066801" cy="610627"/>
          </a:xfrm>
          <a:prstGeom prst="rect">
            <a:avLst/>
          </a:prstGeom>
        </p:spPr>
      </p:pic>
      <p:pic>
        <p:nvPicPr>
          <p:cNvPr id="2" name="Picture 1">
            <a:extLst>
              <a:ext uri="{FF2B5EF4-FFF2-40B4-BE49-F238E27FC236}">
                <a16:creationId xmlns:a16="http://schemas.microsoft.com/office/drawing/2014/main" id="{C1F41540-0385-4178-B905-A1052717614E}"/>
              </a:ext>
            </a:extLst>
          </p:cNvPr>
          <p:cNvPicPr>
            <a:picLocks noChangeAspect="1"/>
          </p:cNvPicPr>
          <p:nvPr/>
        </p:nvPicPr>
        <p:blipFill>
          <a:blip r:embed="rId6"/>
          <a:stretch>
            <a:fillRect/>
          </a:stretch>
        </p:blipFill>
        <p:spPr>
          <a:xfrm>
            <a:off x="228600" y="6324600"/>
            <a:ext cx="1820634" cy="454478"/>
          </a:xfrm>
          <a:prstGeom prst="rect">
            <a:avLst/>
          </a:prstGeom>
        </p:spPr>
      </p:pic>
      <p:sp>
        <p:nvSpPr>
          <p:cNvPr id="3" name="Rectangle 2">
            <a:extLst>
              <a:ext uri="{FF2B5EF4-FFF2-40B4-BE49-F238E27FC236}">
                <a16:creationId xmlns:a16="http://schemas.microsoft.com/office/drawing/2014/main" id="{A868062B-C363-46A4-B322-1810958D8694}"/>
              </a:ext>
            </a:extLst>
          </p:cNvPr>
          <p:cNvSpPr/>
          <p:nvPr/>
        </p:nvSpPr>
        <p:spPr>
          <a:xfrm>
            <a:off x="1876122" y="914400"/>
            <a:ext cx="5896277" cy="369332"/>
          </a:xfrm>
          <a:prstGeom prst="rect">
            <a:avLst/>
          </a:prstGeom>
        </p:spPr>
        <p:txBody>
          <a:bodyPr wrap="square">
            <a:spAutoFit/>
          </a:bodyPr>
          <a:lstStyle/>
          <a:p>
            <a:r>
              <a:rPr lang="en-US" dirty="0"/>
              <a:t>Mission Rock Development, San Francisco, CA</a:t>
            </a:r>
          </a:p>
        </p:txBody>
      </p:sp>
    </p:spTree>
    <p:extLst>
      <p:ext uri="{BB962C8B-B14F-4D97-AF65-F5344CB8AC3E}">
        <p14:creationId xmlns:p14="http://schemas.microsoft.com/office/powerpoint/2010/main" val="117880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ission Rock rocks San Francisco - ubm magazin.">
            <a:extLst>
              <a:ext uri="{FF2B5EF4-FFF2-40B4-BE49-F238E27FC236}">
                <a16:creationId xmlns:a16="http://schemas.microsoft.com/office/drawing/2014/main" id="{EC432DE6-FE23-4FDD-ACA8-C54BEED25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886200"/>
            <a:ext cx="5572555" cy="289560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76200" y="0"/>
            <a:ext cx="8991600" cy="762055"/>
          </a:xfrm>
        </p:spPr>
        <p:txBody>
          <a:bodyPr/>
          <a:lstStyle/>
          <a:p>
            <a:pPr algn="ctr"/>
            <a:r>
              <a:rPr lang="en-US" sz="2400" dirty="0">
                <a:latin typeface="Arial Rounded MT Bold" panose="020F0704030504030204" pitchFamily="34" charset="0"/>
              </a:rPr>
              <a:t>Coastal engineering &amp; Ground Reclamation</a:t>
            </a:r>
          </a:p>
        </p:txBody>
      </p:sp>
      <p:sp>
        <p:nvSpPr>
          <p:cNvPr id="4" name="Line 4">
            <a:extLst>
              <a:ext uri="{FF2B5EF4-FFF2-40B4-BE49-F238E27FC236}">
                <a16:creationId xmlns:a16="http://schemas.microsoft.com/office/drawing/2014/main" id="{101D7FEC-2A20-433E-9E19-8894C97E8AD8}"/>
              </a:ext>
            </a:extLst>
          </p:cNvPr>
          <p:cNvSpPr>
            <a:spLocks noChangeShapeType="1"/>
          </p:cNvSpPr>
          <p:nvPr/>
        </p:nvSpPr>
        <p:spPr bwMode="auto">
          <a:xfrm>
            <a:off x="1676400" y="756095"/>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1266" name="Picture 2" descr="https://scontent-lax3-1.xx.fbcdn.net/v/t39.30808-6/343739030_750561320080278_5274977194975196607_n.jpg?_nc_cat=104&amp;ccb=1-7&amp;_nc_sid=5f2048&amp;_nc_ohc=JoA934-3LTMAX9XlC2T&amp;_nc_ht=scontent-lax3-1.xx&amp;oh=00_AfBkA64lL4vc1iZ07qBz5YaC-xx9lklMuhtfoO1T6qGRIw&amp;oe=655865FE">
            <a:extLst>
              <a:ext uri="{FF2B5EF4-FFF2-40B4-BE49-F238E27FC236}">
                <a16:creationId xmlns:a16="http://schemas.microsoft.com/office/drawing/2014/main" id="{6B830042-0305-4698-9094-24ED88896D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26435"/>
            <a:ext cx="4165600" cy="3124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descr="Home">
            <a:extLst>
              <a:ext uri="{FF2B5EF4-FFF2-40B4-BE49-F238E27FC236}">
                <a16:creationId xmlns:a16="http://schemas.microsoft.com/office/drawing/2014/main" id="{3413418C-4405-4BDC-9A7A-D63CD822C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60" y="5419377"/>
            <a:ext cx="11715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BA7E88-FF07-42D8-A25B-B30E762583D5}"/>
              </a:ext>
            </a:extLst>
          </p:cNvPr>
          <p:cNvPicPr>
            <a:picLocks noChangeAspect="1"/>
          </p:cNvPicPr>
          <p:nvPr/>
        </p:nvPicPr>
        <p:blipFill>
          <a:blip r:embed="rId5"/>
          <a:stretch>
            <a:fillRect/>
          </a:stretch>
        </p:blipFill>
        <p:spPr>
          <a:xfrm>
            <a:off x="1233487" y="4824648"/>
            <a:ext cx="1814513" cy="458613"/>
          </a:xfrm>
          <a:prstGeom prst="rect">
            <a:avLst/>
          </a:prstGeom>
        </p:spPr>
      </p:pic>
      <p:pic>
        <p:nvPicPr>
          <p:cNvPr id="9" name="Picture 8" descr="Mission Rock Residential | Denver CO">
            <a:extLst>
              <a:ext uri="{FF2B5EF4-FFF2-40B4-BE49-F238E27FC236}">
                <a16:creationId xmlns:a16="http://schemas.microsoft.com/office/drawing/2014/main" id="{781A29D0-3494-4B5C-BF36-4A351B4ADA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5715000"/>
            <a:ext cx="726468" cy="7264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FT GROUND ASSOCIATES">
            <a:extLst>
              <a:ext uri="{FF2B5EF4-FFF2-40B4-BE49-F238E27FC236}">
                <a16:creationId xmlns:a16="http://schemas.microsoft.com/office/drawing/2014/main" id="{DE22F86F-5AA0-4897-9622-233CB0CB0A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7706" y="6162857"/>
            <a:ext cx="590094" cy="61894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3F310E3-E33D-4D36-8E00-9B6921125FF9}"/>
              </a:ext>
            </a:extLst>
          </p:cNvPr>
          <p:cNvSpPr/>
          <p:nvPr/>
        </p:nvSpPr>
        <p:spPr>
          <a:xfrm>
            <a:off x="685800" y="3048000"/>
            <a:ext cx="2362200" cy="1601613"/>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C6FE5A-36B4-4C4A-AE09-9B4AC0FD42BF}"/>
              </a:ext>
            </a:extLst>
          </p:cNvPr>
          <p:cNvSpPr txBox="1"/>
          <p:nvPr/>
        </p:nvSpPr>
        <p:spPr>
          <a:xfrm>
            <a:off x="818192" y="3817764"/>
            <a:ext cx="1928734" cy="400110"/>
          </a:xfrm>
          <a:prstGeom prst="rect">
            <a:avLst/>
          </a:prstGeom>
          <a:noFill/>
        </p:spPr>
        <p:txBody>
          <a:bodyPr wrap="none" rtlCol="0">
            <a:spAutoFit/>
          </a:bodyPr>
          <a:lstStyle/>
          <a:p>
            <a:pPr algn="ctr"/>
            <a:r>
              <a:rPr lang="en-US" sz="1000" dirty="0"/>
              <a:t>China Bay</a:t>
            </a:r>
          </a:p>
          <a:p>
            <a:pPr algn="ctr"/>
            <a:r>
              <a:rPr lang="en-US" sz="1000" dirty="0"/>
              <a:t>(geofoam placement area)</a:t>
            </a:r>
          </a:p>
        </p:txBody>
      </p:sp>
      <p:cxnSp>
        <p:nvCxnSpPr>
          <p:cNvPr id="8" name="Straight Arrow Connector 7">
            <a:extLst>
              <a:ext uri="{FF2B5EF4-FFF2-40B4-BE49-F238E27FC236}">
                <a16:creationId xmlns:a16="http://schemas.microsoft.com/office/drawing/2014/main" id="{1068DEAB-87DB-4E0D-9DC1-AEFDC51D43FE}"/>
              </a:ext>
            </a:extLst>
          </p:cNvPr>
          <p:cNvCxnSpPr>
            <a:cxnSpLocks/>
          </p:cNvCxnSpPr>
          <p:nvPr/>
        </p:nvCxnSpPr>
        <p:spPr>
          <a:xfrm>
            <a:off x="2984354" y="4191000"/>
            <a:ext cx="4178446" cy="1524000"/>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pic>
        <p:nvPicPr>
          <p:cNvPr id="11272" name="Picture 8" descr="Mission Rock rocks San Francisco - ubm magazin.">
            <a:extLst>
              <a:ext uri="{FF2B5EF4-FFF2-40B4-BE49-F238E27FC236}">
                <a16:creationId xmlns:a16="http://schemas.microsoft.com/office/drawing/2014/main" id="{A8198588-94CF-4681-938A-A101EC4B15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7385" y="1443670"/>
            <a:ext cx="3807748" cy="2141859"/>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71E8C9F-7900-4194-AB53-3B9A1214B5D8}"/>
              </a:ext>
            </a:extLst>
          </p:cNvPr>
          <p:cNvPicPr>
            <a:picLocks noChangeAspect="1"/>
          </p:cNvPicPr>
          <p:nvPr/>
        </p:nvPicPr>
        <p:blipFill>
          <a:blip r:embed="rId9"/>
          <a:stretch>
            <a:fillRect/>
          </a:stretch>
        </p:blipFill>
        <p:spPr>
          <a:xfrm>
            <a:off x="6705601" y="6381373"/>
            <a:ext cx="1600200" cy="384250"/>
          </a:xfrm>
          <a:prstGeom prst="rect">
            <a:avLst/>
          </a:prstGeom>
        </p:spPr>
      </p:pic>
      <p:sp>
        <p:nvSpPr>
          <p:cNvPr id="13" name="Rectangle 12">
            <a:extLst>
              <a:ext uri="{FF2B5EF4-FFF2-40B4-BE49-F238E27FC236}">
                <a16:creationId xmlns:a16="http://schemas.microsoft.com/office/drawing/2014/main" id="{6AAC4399-E321-4266-93BA-DF45DFA42A2B}"/>
              </a:ext>
            </a:extLst>
          </p:cNvPr>
          <p:cNvSpPr/>
          <p:nvPr/>
        </p:nvSpPr>
        <p:spPr>
          <a:xfrm>
            <a:off x="2171933" y="838033"/>
            <a:ext cx="6553200" cy="369332"/>
          </a:xfrm>
          <a:prstGeom prst="rect">
            <a:avLst/>
          </a:prstGeom>
        </p:spPr>
        <p:txBody>
          <a:bodyPr wrap="square">
            <a:spAutoFit/>
          </a:bodyPr>
          <a:lstStyle/>
          <a:p>
            <a:r>
              <a:rPr lang="en-US" dirty="0"/>
              <a:t>Mission Rock Development, San Francisco, CA</a:t>
            </a:r>
          </a:p>
        </p:txBody>
      </p:sp>
    </p:spTree>
    <p:extLst>
      <p:ext uri="{BB962C8B-B14F-4D97-AF65-F5344CB8AC3E}">
        <p14:creationId xmlns:p14="http://schemas.microsoft.com/office/powerpoint/2010/main" val="89825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44" y="274493"/>
            <a:ext cx="8229600" cy="532207"/>
          </a:xfrm>
        </p:spPr>
        <p:txBody>
          <a:bodyPr>
            <a:normAutofit/>
          </a:bodyPr>
          <a:lstStyle/>
          <a:p>
            <a:pPr algn="ctr"/>
            <a:r>
              <a:rPr lang="en-US" sz="2400" dirty="0">
                <a:latin typeface="Arial Rounded MT Bold" panose="020F0704030504030204" pitchFamily="34" charset="0"/>
                <a:cs typeface="Times New Roman" panose="02020603050405020304" pitchFamily="18" charset="0"/>
              </a:rPr>
              <a:t>houses with flying men?</a:t>
            </a:r>
            <a:endParaRPr lang="en-US" sz="2400" dirty="0">
              <a:latin typeface="Arial Rounded MT Bold" panose="020F0704030504030204" pitchFamily="34" charset="0"/>
            </a:endParaRPr>
          </a:p>
        </p:txBody>
      </p:sp>
      <p:sp>
        <p:nvSpPr>
          <p:cNvPr id="8" name="Line 4">
            <a:extLst>
              <a:ext uri="{FF2B5EF4-FFF2-40B4-BE49-F238E27FC236}">
                <a16:creationId xmlns:a16="http://schemas.microsoft.com/office/drawing/2014/main" id="{AFE49AE6-EC3A-4986-BDBD-50787E087ACA}"/>
              </a:ext>
            </a:extLst>
          </p:cNvPr>
          <p:cNvSpPr>
            <a:spLocks noChangeShapeType="1"/>
          </p:cNvSpPr>
          <p:nvPr/>
        </p:nvSpPr>
        <p:spPr bwMode="auto">
          <a:xfrm>
            <a:off x="1528265"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9" descr="Related image">
            <a:extLst>
              <a:ext uri="{FF2B5EF4-FFF2-40B4-BE49-F238E27FC236}">
                <a16:creationId xmlns:a16="http://schemas.microsoft.com/office/drawing/2014/main" id="{8084748E-21F6-484C-9D3C-CBE374E8DD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324600"/>
            <a:ext cx="1428294" cy="378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artoon or house on stilts in the middle of a pit">
            <a:extLst>
              <a:ext uri="{FF2B5EF4-FFF2-40B4-BE49-F238E27FC236}">
                <a16:creationId xmlns:a16="http://schemas.microsoft.com/office/drawing/2014/main" id="{8B2E1A23-5D30-4910-9B0F-662DBF83D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228" y="1279654"/>
            <a:ext cx="6894273" cy="4571992"/>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DF4EBBC-D4C2-4B6C-A6D2-DAD12F469F90}"/>
              </a:ext>
            </a:extLst>
          </p:cNvPr>
          <p:cNvGrpSpPr/>
          <p:nvPr/>
        </p:nvGrpSpPr>
        <p:grpSpPr>
          <a:xfrm>
            <a:off x="1981200" y="3158360"/>
            <a:ext cx="5037814" cy="1636979"/>
            <a:chOff x="1981200" y="3158360"/>
            <a:chExt cx="5037814" cy="1636979"/>
          </a:xfrm>
        </p:grpSpPr>
        <p:cxnSp>
          <p:nvCxnSpPr>
            <p:cNvPr id="7" name="Straight Connector 6">
              <a:extLst>
                <a:ext uri="{FF2B5EF4-FFF2-40B4-BE49-F238E27FC236}">
                  <a16:creationId xmlns:a16="http://schemas.microsoft.com/office/drawing/2014/main" id="{D6F32D57-9816-4CFC-BAA3-827CBAC0333F}"/>
                </a:ext>
              </a:extLst>
            </p:cNvPr>
            <p:cNvCxnSpPr/>
            <p:nvPr/>
          </p:nvCxnSpPr>
          <p:spPr>
            <a:xfrm flipH="1">
              <a:off x="2010355" y="3192523"/>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D70454-88D8-4434-979D-9CC420326259}"/>
                </a:ext>
              </a:extLst>
            </p:cNvPr>
            <p:cNvCxnSpPr/>
            <p:nvPr/>
          </p:nvCxnSpPr>
          <p:spPr>
            <a:xfrm flipH="1">
              <a:off x="2000416" y="3489450"/>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C0A625-B727-48F6-B671-43F205DFF7F1}"/>
                </a:ext>
              </a:extLst>
            </p:cNvPr>
            <p:cNvCxnSpPr/>
            <p:nvPr/>
          </p:nvCxnSpPr>
          <p:spPr>
            <a:xfrm flipH="1">
              <a:off x="1981200" y="3775957"/>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CEDC2-EB54-45F7-AFAE-0463C4059051}"/>
                </a:ext>
              </a:extLst>
            </p:cNvPr>
            <p:cNvCxnSpPr/>
            <p:nvPr/>
          </p:nvCxnSpPr>
          <p:spPr>
            <a:xfrm flipH="1">
              <a:off x="1981200" y="4033394"/>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E6C446-F308-433C-AF34-ED60473F689B}"/>
                </a:ext>
              </a:extLst>
            </p:cNvPr>
            <p:cNvCxnSpPr/>
            <p:nvPr/>
          </p:nvCxnSpPr>
          <p:spPr>
            <a:xfrm flipH="1">
              <a:off x="2057400" y="4290831"/>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66FD1D-CBCA-454F-A0C5-EAF7B1FB57BF}"/>
                </a:ext>
              </a:extLst>
            </p:cNvPr>
            <p:cNvCxnSpPr/>
            <p:nvPr/>
          </p:nvCxnSpPr>
          <p:spPr>
            <a:xfrm flipH="1">
              <a:off x="2046798" y="4587758"/>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8BE6DA-5FCD-4217-936F-4C97C85BBAE1}"/>
                </a:ext>
              </a:extLst>
            </p:cNvPr>
            <p:cNvCxnSpPr>
              <a:cxnSpLocks/>
            </p:cNvCxnSpPr>
            <p:nvPr/>
          </p:nvCxnSpPr>
          <p:spPr>
            <a:xfrm flipH="1" flipV="1">
              <a:off x="6019800" y="3158360"/>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DCA52A-E098-4E3C-B2C9-C388EAA0EC68}"/>
                </a:ext>
              </a:extLst>
            </p:cNvPr>
            <p:cNvCxnSpPr>
              <a:cxnSpLocks/>
            </p:cNvCxnSpPr>
            <p:nvPr/>
          </p:nvCxnSpPr>
          <p:spPr>
            <a:xfrm flipH="1" flipV="1">
              <a:off x="6019800" y="3421389"/>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EA7E1B-94D8-40DE-95CB-6148D39A1D9C}"/>
                </a:ext>
              </a:extLst>
            </p:cNvPr>
            <p:cNvCxnSpPr>
              <a:cxnSpLocks/>
            </p:cNvCxnSpPr>
            <p:nvPr/>
          </p:nvCxnSpPr>
          <p:spPr>
            <a:xfrm flipH="1" flipV="1">
              <a:off x="5943600" y="3652597"/>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5D951F-FCE6-4EBE-BB98-D3A12502E452}"/>
                </a:ext>
              </a:extLst>
            </p:cNvPr>
            <p:cNvCxnSpPr>
              <a:cxnSpLocks/>
            </p:cNvCxnSpPr>
            <p:nvPr/>
          </p:nvCxnSpPr>
          <p:spPr>
            <a:xfrm flipH="1" flipV="1">
              <a:off x="5943600" y="3923031"/>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06DB3D-CAF5-48AF-8CE9-4BBC1F562F9E}"/>
                </a:ext>
              </a:extLst>
            </p:cNvPr>
            <p:cNvCxnSpPr>
              <a:cxnSpLocks/>
            </p:cNvCxnSpPr>
            <p:nvPr/>
          </p:nvCxnSpPr>
          <p:spPr>
            <a:xfrm flipH="1" flipV="1">
              <a:off x="5867400" y="4193465"/>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B10946-2B4E-452C-BEC8-B95B971CB84F}"/>
                </a:ext>
              </a:extLst>
            </p:cNvPr>
            <p:cNvCxnSpPr>
              <a:cxnSpLocks/>
            </p:cNvCxnSpPr>
            <p:nvPr/>
          </p:nvCxnSpPr>
          <p:spPr>
            <a:xfrm flipH="1" flipV="1">
              <a:off x="5867400" y="4420945"/>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6E0F0C-577C-4E54-AE58-6340741A6B73}"/>
                </a:ext>
              </a:extLst>
            </p:cNvPr>
            <p:cNvCxnSpPr>
              <a:cxnSpLocks/>
            </p:cNvCxnSpPr>
            <p:nvPr/>
          </p:nvCxnSpPr>
          <p:spPr>
            <a:xfrm flipH="1" flipV="1">
              <a:off x="5791200" y="4684976"/>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9BDCF0-9475-47E8-ACAE-95218A286B4B}"/>
                </a:ext>
              </a:extLst>
            </p:cNvPr>
            <p:cNvCxnSpPr/>
            <p:nvPr/>
          </p:nvCxnSpPr>
          <p:spPr>
            <a:xfrm flipH="1">
              <a:off x="2055412" y="4587758"/>
              <a:ext cx="914400" cy="152400"/>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11D855-9E2F-40CB-826A-3DEC05B8E959}"/>
                </a:ext>
              </a:extLst>
            </p:cNvPr>
            <p:cNvCxnSpPr>
              <a:cxnSpLocks/>
            </p:cNvCxnSpPr>
            <p:nvPr/>
          </p:nvCxnSpPr>
          <p:spPr>
            <a:xfrm flipH="1" flipV="1">
              <a:off x="6028414" y="3158360"/>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22F896-7F1E-4A5D-92E9-E9AB21B64E62}"/>
                </a:ext>
              </a:extLst>
            </p:cNvPr>
            <p:cNvCxnSpPr>
              <a:cxnSpLocks/>
            </p:cNvCxnSpPr>
            <p:nvPr/>
          </p:nvCxnSpPr>
          <p:spPr>
            <a:xfrm flipH="1" flipV="1">
              <a:off x="6028414" y="3421389"/>
              <a:ext cx="990600" cy="110363"/>
            </a:xfrm>
            <a:prstGeom prst="line">
              <a:avLst/>
            </a:prstGeom>
            <a:ln w="28575">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62CD572-81D1-4E2A-89C3-10EE329AEA7E}"/>
              </a:ext>
            </a:extLst>
          </p:cNvPr>
          <p:cNvGrpSpPr/>
          <p:nvPr/>
        </p:nvGrpSpPr>
        <p:grpSpPr>
          <a:xfrm>
            <a:off x="2431774" y="2861410"/>
            <a:ext cx="3976978" cy="216570"/>
            <a:chOff x="2590800" y="2890208"/>
            <a:chExt cx="3423516" cy="169062"/>
          </a:xfrm>
        </p:grpSpPr>
        <p:sp>
          <p:nvSpPr>
            <p:cNvPr id="60" name="Rectangle 59">
              <a:extLst>
                <a:ext uri="{FF2B5EF4-FFF2-40B4-BE49-F238E27FC236}">
                  <a16:creationId xmlns:a16="http://schemas.microsoft.com/office/drawing/2014/main" id="{057E04F1-736A-4D5D-8A48-B7560EAD1295}"/>
                </a:ext>
              </a:extLst>
            </p:cNvPr>
            <p:cNvSpPr/>
            <p:nvPr/>
          </p:nvSpPr>
          <p:spPr>
            <a:xfrm>
              <a:off x="2590800" y="2890208"/>
              <a:ext cx="1077771" cy="9152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2C9A4DF-D0CF-4F1E-A4EC-4BC72D6CAE44}"/>
                </a:ext>
              </a:extLst>
            </p:cNvPr>
            <p:cNvSpPr/>
            <p:nvPr/>
          </p:nvSpPr>
          <p:spPr>
            <a:xfrm>
              <a:off x="4936545" y="2967750"/>
              <a:ext cx="1077771" cy="9152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2" descr="SOFT GROUND ASSOCIATES">
            <a:extLst>
              <a:ext uri="{FF2B5EF4-FFF2-40B4-BE49-F238E27FC236}">
                <a16:creationId xmlns:a16="http://schemas.microsoft.com/office/drawing/2014/main" id="{95463CAC-4619-4CBC-9547-64495D916C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706" y="6162857"/>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A4B4B7B3-BC1E-4A79-83C1-4EEB3ED90C90}"/>
              </a:ext>
            </a:extLst>
          </p:cNvPr>
          <p:cNvPicPr>
            <a:picLocks noChangeAspect="1"/>
          </p:cNvPicPr>
          <p:nvPr/>
        </p:nvPicPr>
        <p:blipFill>
          <a:blip r:embed="rId5"/>
          <a:stretch>
            <a:fillRect/>
          </a:stretch>
        </p:blipFill>
        <p:spPr>
          <a:xfrm>
            <a:off x="1649605" y="2482142"/>
            <a:ext cx="433680" cy="595838"/>
          </a:xfrm>
          <a:prstGeom prst="rect">
            <a:avLst/>
          </a:prstGeom>
        </p:spPr>
      </p:pic>
      <p:sp>
        <p:nvSpPr>
          <p:cNvPr id="65" name="Oval 64">
            <a:extLst>
              <a:ext uri="{FF2B5EF4-FFF2-40B4-BE49-F238E27FC236}">
                <a16:creationId xmlns:a16="http://schemas.microsoft.com/office/drawing/2014/main" id="{1C7CE6A3-0AC5-45B9-A77F-0F36E912DE66}"/>
              </a:ext>
            </a:extLst>
          </p:cNvPr>
          <p:cNvSpPr/>
          <p:nvPr/>
        </p:nvSpPr>
        <p:spPr>
          <a:xfrm>
            <a:off x="5105399" y="3976555"/>
            <a:ext cx="678555" cy="8900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1717413D-A4FC-45BE-970F-DEABA868DBB9}"/>
              </a:ext>
            </a:extLst>
          </p:cNvPr>
          <p:cNvGrpSpPr/>
          <p:nvPr/>
        </p:nvGrpSpPr>
        <p:grpSpPr>
          <a:xfrm>
            <a:off x="2969354" y="2971800"/>
            <a:ext cx="2974246" cy="1942071"/>
            <a:chOff x="2969354" y="2971800"/>
            <a:chExt cx="2974246" cy="1942071"/>
          </a:xfrm>
        </p:grpSpPr>
        <p:sp>
          <p:nvSpPr>
            <p:cNvPr id="45" name="Rectangle 44">
              <a:extLst>
                <a:ext uri="{FF2B5EF4-FFF2-40B4-BE49-F238E27FC236}">
                  <a16:creationId xmlns:a16="http://schemas.microsoft.com/office/drawing/2014/main" id="{557A7328-EB0B-4D47-B014-310A17543520}"/>
                </a:ext>
              </a:extLst>
            </p:cNvPr>
            <p:cNvSpPr/>
            <p:nvPr/>
          </p:nvSpPr>
          <p:spPr>
            <a:xfrm>
              <a:off x="2969812" y="2971800"/>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56FE69-975A-41F5-A152-982437B3ACD1}"/>
                </a:ext>
              </a:extLst>
            </p:cNvPr>
            <p:cNvSpPr/>
            <p:nvPr/>
          </p:nvSpPr>
          <p:spPr>
            <a:xfrm>
              <a:off x="2971800" y="3252209"/>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E927EDB-66EC-4301-8907-1167613A0B6F}"/>
                </a:ext>
              </a:extLst>
            </p:cNvPr>
            <p:cNvSpPr/>
            <p:nvPr/>
          </p:nvSpPr>
          <p:spPr>
            <a:xfrm>
              <a:off x="2969354" y="3522690"/>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054A855-E6E3-4587-9C11-584AB8FE665D}"/>
                </a:ext>
              </a:extLst>
            </p:cNvPr>
            <p:cNvSpPr/>
            <p:nvPr/>
          </p:nvSpPr>
          <p:spPr>
            <a:xfrm>
              <a:off x="2969354" y="3793171"/>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EA9F7B3-898A-435F-8B66-14B2264C016D}"/>
                </a:ext>
              </a:extLst>
            </p:cNvPr>
            <p:cNvSpPr/>
            <p:nvPr/>
          </p:nvSpPr>
          <p:spPr>
            <a:xfrm>
              <a:off x="2969354" y="4046964"/>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4BC316E-D4BA-4049-942F-E7585F2AB151}"/>
                </a:ext>
              </a:extLst>
            </p:cNvPr>
            <p:cNvSpPr/>
            <p:nvPr/>
          </p:nvSpPr>
          <p:spPr>
            <a:xfrm>
              <a:off x="2980783" y="4322482"/>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F3D1D5D-A97D-47D5-9CD8-1CD4DB405CD3}"/>
                </a:ext>
              </a:extLst>
            </p:cNvPr>
            <p:cNvSpPr/>
            <p:nvPr/>
          </p:nvSpPr>
          <p:spPr>
            <a:xfrm>
              <a:off x="2980783" y="4587758"/>
              <a:ext cx="687788"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0B51B23-ECED-4C62-A13B-E86B7C4907D4}"/>
                </a:ext>
              </a:extLst>
            </p:cNvPr>
            <p:cNvSpPr/>
            <p:nvPr/>
          </p:nvSpPr>
          <p:spPr>
            <a:xfrm>
              <a:off x="4945710" y="3046028"/>
              <a:ext cx="990600"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D47601A-1794-4D12-A653-B35BB3F2EC31}"/>
                </a:ext>
              </a:extLst>
            </p:cNvPr>
            <p:cNvSpPr/>
            <p:nvPr/>
          </p:nvSpPr>
          <p:spPr>
            <a:xfrm>
              <a:off x="4907610" y="3318430"/>
              <a:ext cx="1035990"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04A2FF4-C265-4E50-A7F1-5A7E6B860271}"/>
                </a:ext>
              </a:extLst>
            </p:cNvPr>
            <p:cNvSpPr/>
            <p:nvPr/>
          </p:nvSpPr>
          <p:spPr>
            <a:xfrm>
              <a:off x="4907610" y="3593991"/>
              <a:ext cx="1035990"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A152C12-D53E-4367-AC03-49C83E3A375D}"/>
                </a:ext>
              </a:extLst>
            </p:cNvPr>
            <p:cNvSpPr/>
            <p:nvPr/>
          </p:nvSpPr>
          <p:spPr>
            <a:xfrm>
              <a:off x="4912707" y="3878603"/>
              <a:ext cx="990600"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939B67-3360-44F4-9096-E7F28439916D}"/>
                </a:ext>
              </a:extLst>
            </p:cNvPr>
            <p:cNvSpPr/>
            <p:nvPr/>
          </p:nvSpPr>
          <p:spPr>
            <a:xfrm>
              <a:off x="4888228" y="4142296"/>
              <a:ext cx="979171"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31E1DB6-FCE1-477B-8CD1-F3AF8E25E27F}"/>
                </a:ext>
              </a:extLst>
            </p:cNvPr>
            <p:cNvSpPr/>
            <p:nvPr/>
          </p:nvSpPr>
          <p:spPr>
            <a:xfrm>
              <a:off x="4895473" y="4405989"/>
              <a:ext cx="979171"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0691D19-7417-47FF-A6A0-9584605D1092}"/>
                </a:ext>
              </a:extLst>
            </p:cNvPr>
            <p:cNvSpPr/>
            <p:nvPr/>
          </p:nvSpPr>
          <p:spPr>
            <a:xfrm>
              <a:off x="4902718" y="4643390"/>
              <a:ext cx="979171" cy="270481"/>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60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2000" fill="hold"/>
                                        <p:tgtEl>
                                          <p:spTgt spid="44"/>
                                        </p:tgtEl>
                                        <p:attrNameLst>
                                          <p:attrName>ppt_x</p:attrName>
                                        </p:attrNameLst>
                                      </p:cBhvr>
                                      <p:tavLst>
                                        <p:tav tm="0">
                                          <p:val>
                                            <p:strVal val="#ppt_x"/>
                                          </p:val>
                                        </p:tav>
                                        <p:tav tm="100000">
                                          <p:val>
                                            <p:strVal val="#ppt_x"/>
                                          </p:val>
                                        </p:tav>
                                      </p:tavLst>
                                    </p:anim>
                                    <p:anim calcmode="lin" valueType="num">
                                      <p:cBhvr additive="base">
                                        <p:cTn id="8" dur="20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2000" fill="hold"/>
                                        <p:tgtEl>
                                          <p:spTgt spid="59"/>
                                        </p:tgtEl>
                                        <p:attrNameLst>
                                          <p:attrName>ppt_x</p:attrName>
                                        </p:attrNameLst>
                                      </p:cBhvr>
                                      <p:tavLst>
                                        <p:tav tm="0">
                                          <p:val>
                                            <p:strVal val="#ppt_x"/>
                                          </p:val>
                                        </p:tav>
                                        <p:tav tm="100000">
                                          <p:val>
                                            <p:strVal val="#ppt_x"/>
                                          </p:val>
                                        </p:tav>
                                      </p:tavLst>
                                    </p:anim>
                                    <p:anim calcmode="lin" valueType="num">
                                      <p:cBhvr additive="base">
                                        <p:cTn id="22" dur="20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2000" fill="hold"/>
                                        <p:tgtEl>
                                          <p:spTgt spid="62"/>
                                        </p:tgtEl>
                                        <p:attrNameLst>
                                          <p:attrName>ppt_x</p:attrName>
                                        </p:attrNameLst>
                                      </p:cBhvr>
                                      <p:tavLst>
                                        <p:tav tm="0">
                                          <p:val>
                                            <p:strVal val="#ppt_x"/>
                                          </p:val>
                                        </p:tav>
                                        <p:tav tm="100000">
                                          <p:val>
                                            <p:strVal val="#ppt_x"/>
                                          </p:val>
                                        </p:tav>
                                      </p:tavLst>
                                    </p:anim>
                                    <p:anim calcmode="lin" valueType="num">
                                      <p:cBhvr additive="base">
                                        <p:cTn id="28" dur="20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CF0D2-F1C0-4FE2-9A52-F51EA75F2B64}"/>
              </a:ext>
            </a:extLst>
          </p:cNvPr>
          <p:cNvPicPr>
            <a:picLocks noChangeAspect="1"/>
          </p:cNvPicPr>
          <p:nvPr/>
        </p:nvPicPr>
        <p:blipFill>
          <a:blip r:embed="rId2"/>
          <a:stretch>
            <a:fillRect/>
          </a:stretch>
        </p:blipFill>
        <p:spPr>
          <a:xfrm>
            <a:off x="304800" y="1066800"/>
            <a:ext cx="3124200" cy="4996640"/>
          </a:xfrm>
          <a:prstGeom prst="rect">
            <a:avLst/>
          </a:prstGeom>
        </p:spPr>
      </p:pic>
      <p:pic>
        <p:nvPicPr>
          <p:cNvPr id="14" name="Picture 13" descr="Related image">
            <a:extLst>
              <a:ext uri="{FF2B5EF4-FFF2-40B4-BE49-F238E27FC236}">
                <a16:creationId xmlns:a16="http://schemas.microsoft.com/office/drawing/2014/main" id="{4BEBE8A8-8852-4D4F-A42D-B76BE0C99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400800"/>
            <a:ext cx="1428294" cy="3784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E42A535-C091-4EF7-AF9A-10F1755D4C78}"/>
              </a:ext>
            </a:extLst>
          </p:cNvPr>
          <p:cNvSpPr/>
          <p:nvPr/>
        </p:nvSpPr>
        <p:spPr>
          <a:xfrm>
            <a:off x="866547" y="304800"/>
            <a:ext cx="7391400" cy="400110"/>
          </a:xfrm>
          <a:prstGeom prst="rect">
            <a:avLst/>
          </a:prstGeom>
        </p:spPr>
        <p:txBody>
          <a:bodyPr wrap="square">
            <a:spAutoFit/>
          </a:bodyPr>
          <a:lstStyle/>
          <a:p>
            <a:pPr algn="ctr"/>
            <a:r>
              <a:rPr lang="en-US" sz="2000" b="1" dirty="0"/>
              <a:t>Imaginative, Critical Thought</a:t>
            </a:r>
          </a:p>
        </p:txBody>
      </p:sp>
      <p:pic>
        <p:nvPicPr>
          <p:cNvPr id="8194" name="Picture 2" descr="https://coachjoyceyun.wordpress.com/wp-content/uploads/2020/04/the-art-of-powerful-questions-3-638.jpg?w=638">
            <a:extLst>
              <a:ext uri="{FF2B5EF4-FFF2-40B4-BE49-F238E27FC236}">
                <a16:creationId xmlns:a16="http://schemas.microsoft.com/office/drawing/2014/main" id="{7361A27F-90D6-4215-8D01-6A90915DB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917322"/>
            <a:ext cx="5191581" cy="329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6451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44" y="274493"/>
            <a:ext cx="8229600" cy="532207"/>
          </a:xfrm>
        </p:spPr>
        <p:txBody>
          <a:bodyPr>
            <a:normAutofit/>
          </a:bodyPr>
          <a:lstStyle/>
          <a:p>
            <a:pPr algn="ctr"/>
            <a:r>
              <a:rPr lang="en-US" sz="2400" dirty="0">
                <a:latin typeface="Arial Rounded MT Bold" panose="020F0704030504030204" pitchFamily="34" charset="0"/>
                <a:cs typeface="Times New Roman" panose="02020603050405020304" pitchFamily="18" charset="0"/>
              </a:rPr>
              <a:t>Retaining &amp; wall backfill</a:t>
            </a:r>
            <a:endParaRPr lang="en-US" sz="2400" dirty="0">
              <a:latin typeface="Arial Rounded MT Bold" panose="020F0704030504030204" pitchFamily="34" charset="0"/>
            </a:endParaRPr>
          </a:p>
        </p:txBody>
      </p:sp>
      <p:sp>
        <p:nvSpPr>
          <p:cNvPr id="9" name="TextBox 8"/>
          <p:cNvSpPr txBox="1"/>
          <p:nvPr/>
        </p:nvSpPr>
        <p:spPr>
          <a:xfrm>
            <a:off x="228600" y="6019800"/>
            <a:ext cx="3406702" cy="246221"/>
          </a:xfrm>
          <a:prstGeom prst="rect">
            <a:avLst/>
          </a:prstGeom>
          <a:noFill/>
        </p:spPr>
        <p:txBody>
          <a:bodyPr wrap="none" rtlCol="0">
            <a:spAutoFit/>
          </a:bodyPr>
          <a:lstStyle/>
          <a:p>
            <a:r>
              <a:rPr lang="en-US" sz="1000" dirty="0">
                <a:latin typeface="+mn-lt"/>
              </a:rPr>
              <a:t>(EPS Geofoam Applications &amp; Technical Data by EPSIA, 2012)</a:t>
            </a:r>
          </a:p>
        </p:txBody>
      </p:sp>
      <p:pic>
        <p:nvPicPr>
          <p:cNvPr id="12" name="Picture 11"/>
          <p:cNvPicPr>
            <a:picLocks noChangeAspect="1"/>
          </p:cNvPicPr>
          <p:nvPr/>
        </p:nvPicPr>
        <p:blipFill>
          <a:blip r:embed="rId2"/>
          <a:stretch>
            <a:fillRect/>
          </a:stretch>
        </p:blipFill>
        <p:spPr>
          <a:xfrm>
            <a:off x="4800600" y="2438400"/>
            <a:ext cx="4128588" cy="2971800"/>
          </a:xfrm>
          <a:prstGeom prst="rect">
            <a:avLst/>
          </a:prstGeom>
          <a:effectLst>
            <a:softEdge rad="190500"/>
          </a:effectLst>
        </p:spPr>
      </p:pic>
      <p:pic>
        <p:nvPicPr>
          <p:cNvPr id="3" name="Picture 2"/>
          <p:cNvPicPr>
            <a:picLocks noChangeAspect="1"/>
          </p:cNvPicPr>
          <p:nvPr/>
        </p:nvPicPr>
        <p:blipFill>
          <a:blip r:embed="rId3"/>
          <a:stretch>
            <a:fillRect/>
          </a:stretch>
        </p:blipFill>
        <p:spPr>
          <a:xfrm>
            <a:off x="304813" y="1828800"/>
            <a:ext cx="4267187" cy="4054688"/>
          </a:xfrm>
          <a:prstGeom prst="rect">
            <a:avLst/>
          </a:prstGeom>
        </p:spPr>
      </p:pic>
      <p:sp>
        <p:nvSpPr>
          <p:cNvPr id="8" name="Line 4">
            <a:extLst>
              <a:ext uri="{FF2B5EF4-FFF2-40B4-BE49-F238E27FC236}">
                <a16:creationId xmlns:a16="http://schemas.microsoft.com/office/drawing/2014/main" id="{AFE49AE6-EC3A-4986-BDBD-50787E087ACA}"/>
              </a:ext>
            </a:extLst>
          </p:cNvPr>
          <p:cNvSpPr>
            <a:spLocks noChangeShapeType="1"/>
          </p:cNvSpPr>
          <p:nvPr/>
        </p:nvSpPr>
        <p:spPr bwMode="auto">
          <a:xfrm>
            <a:off x="1528266"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9" descr="Related image">
            <a:extLst>
              <a:ext uri="{FF2B5EF4-FFF2-40B4-BE49-F238E27FC236}">
                <a16:creationId xmlns:a16="http://schemas.microsoft.com/office/drawing/2014/main" id="{8084748E-21F6-484C-9D3C-CBE374E8DD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466" y="6455438"/>
            <a:ext cx="1428294" cy="378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DB065B-A958-41E1-B19A-C4C805C24D83}"/>
              </a:ext>
            </a:extLst>
          </p:cNvPr>
          <p:cNvSpPr txBox="1"/>
          <p:nvPr/>
        </p:nvSpPr>
        <p:spPr>
          <a:xfrm>
            <a:off x="1933984" y="964295"/>
            <a:ext cx="5360763" cy="369332"/>
          </a:xfrm>
          <a:prstGeom prst="rect">
            <a:avLst/>
          </a:prstGeom>
          <a:noFill/>
        </p:spPr>
        <p:txBody>
          <a:bodyPr wrap="none" rtlCol="0">
            <a:spAutoFit/>
          </a:bodyPr>
          <a:lstStyle/>
          <a:p>
            <a:r>
              <a:rPr lang="en-US" dirty="0"/>
              <a:t>Reduction of Earth Pressures Against Structures</a:t>
            </a:r>
          </a:p>
        </p:txBody>
      </p:sp>
    </p:spTree>
    <p:extLst>
      <p:ext uri="{BB962C8B-B14F-4D97-AF65-F5344CB8AC3E}">
        <p14:creationId xmlns:p14="http://schemas.microsoft.com/office/powerpoint/2010/main" val="4078096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44" y="274493"/>
            <a:ext cx="8229600" cy="532207"/>
          </a:xfrm>
        </p:spPr>
        <p:txBody>
          <a:bodyPr>
            <a:normAutofit/>
          </a:bodyPr>
          <a:lstStyle/>
          <a:p>
            <a:pPr algn="ctr"/>
            <a:r>
              <a:rPr lang="en-US" sz="2400" dirty="0">
                <a:latin typeface="Arial Rounded MT Bold" panose="020F0704030504030204" pitchFamily="34" charset="0"/>
                <a:cs typeface="Times New Roman" panose="02020603050405020304" pitchFamily="18" charset="0"/>
              </a:rPr>
              <a:t>Retaining &amp; wall backfill</a:t>
            </a:r>
            <a:endParaRPr lang="en-US" sz="2400" dirty="0">
              <a:latin typeface="Arial Rounded MT Bold" panose="020F0704030504030204" pitchFamily="34" charset="0"/>
            </a:endParaRPr>
          </a:p>
        </p:txBody>
      </p:sp>
      <p:sp>
        <p:nvSpPr>
          <p:cNvPr id="8" name="Line 4">
            <a:extLst>
              <a:ext uri="{FF2B5EF4-FFF2-40B4-BE49-F238E27FC236}">
                <a16:creationId xmlns:a16="http://schemas.microsoft.com/office/drawing/2014/main" id="{AFE49AE6-EC3A-4986-BDBD-50787E087ACA}"/>
              </a:ext>
            </a:extLst>
          </p:cNvPr>
          <p:cNvSpPr>
            <a:spLocks noChangeShapeType="1"/>
          </p:cNvSpPr>
          <p:nvPr/>
        </p:nvSpPr>
        <p:spPr bwMode="auto">
          <a:xfrm>
            <a:off x="1528266"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9" descr="Related image">
            <a:extLst>
              <a:ext uri="{FF2B5EF4-FFF2-40B4-BE49-F238E27FC236}">
                <a16:creationId xmlns:a16="http://schemas.microsoft.com/office/drawing/2014/main" id="{8084748E-21F6-484C-9D3C-CBE374E8DD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324600"/>
            <a:ext cx="1428294" cy="378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DB065B-A958-41E1-B19A-C4C805C24D83}"/>
              </a:ext>
            </a:extLst>
          </p:cNvPr>
          <p:cNvSpPr txBox="1"/>
          <p:nvPr/>
        </p:nvSpPr>
        <p:spPr>
          <a:xfrm>
            <a:off x="1933984" y="964295"/>
            <a:ext cx="5360763" cy="369332"/>
          </a:xfrm>
          <a:prstGeom prst="rect">
            <a:avLst/>
          </a:prstGeom>
          <a:noFill/>
        </p:spPr>
        <p:txBody>
          <a:bodyPr wrap="none" rtlCol="0">
            <a:spAutoFit/>
          </a:bodyPr>
          <a:lstStyle/>
          <a:p>
            <a:r>
              <a:rPr lang="en-US" dirty="0"/>
              <a:t>Reduction of Earth Pressures Against Structures</a:t>
            </a:r>
          </a:p>
        </p:txBody>
      </p:sp>
      <p:pic>
        <p:nvPicPr>
          <p:cNvPr id="5" name="Picture 4">
            <a:extLst>
              <a:ext uri="{FF2B5EF4-FFF2-40B4-BE49-F238E27FC236}">
                <a16:creationId xmlns:a16="http://schemas.microsoft.com/office/drawing/2014/main" id="{43092112-A275-41DA-9479-67DDED21B46D}"/>
              </a:ext>
            </a:extLst>
          </p:cNvPr>
          <p:cNvPicPr>
            <a:picLocks noChangeAspect="1"/>
          </p:cNvPicPr>
          <p:nvPr/>
        </p:nvPicPr>
        <p:blipFill>
          <a:blip r:embed="rId3"/>
          <a:stretch>
            <a:fillRect/>
          </a:stretch>
        </p:blipFill>
        <p:spPr>
          <a:xfrm>
            <a:off x="228600" y="1581386"/>
            <a:ext cx="4724400" cy="2316413"/>
          </a:xfrm>
          <a:prstGeom prst="rect">
            <a:avLst/>
          </a:prstGeom>
        </p:spPr>
      </p:pic>
      <p:pic>
        <p:nvPicPr>
          <p:cNvPr id="6" name="Picture 5">
            <a:extLst>
              <a:ext uri="{FF2B5EF4-FFF2-40B4-BE49-F238E27FC236}">
                <a16:creationId xmlns:a16="http://schemas.microsoft.com/office/drawing/2014/main" id="{420DD564-E46D-47F3-9531-63FAB77AA24F}"/>
              </a:ext>
            </a:extLst>
          </p:cNvPr>
          <p:cNvPicPr>
            <a:picLocks noChangeAspect="1"/>
          </p:cNvPicPr>
          <p:nvPr/>
        </p:nvPicPr>
        <p:blipFill>
          <a:blip r:embed="rId4"/>
          <a:stretch>
            <a:fillRect/>
          </a:stretch>
        </p:blipFill>
        <p:spPr>
          <a:xfrm>
            <a:off x="3886200" y="4038600"/>
            <a:ext cx="4863544" cy="2636239"/>
          </a:xfrm>
          <a:prstGeom prst="rect">
            <a:avLst/>
          </a:prstGeom>
        </p:spPr>
      </p:pic>
      <p:pic>
        <p:nvPicPr>
          <p:cNvPr id="11" name="Picture 10">
            <a:extLst>
              <a:ext uri="{FF2B5EF4-FFF2-40B4-BE49-F238E27FC236}">
                <a16:creationId xmlns:a16="http://schemas.microsoft.com/office/drawing/2014/main" id="{5E1B08C2-498B-4559-97B1-D526ABF6C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96" y="3976932"/>
            <a:ext cx="3912796" cy="2200948"/>
          </a:xfrm>
          <a:prstGeom prst="rect">
            <a:avLst/>
          </a:prstGeom>
          <a:effectLst>
            <a:softEdge rad="228600"/>
          </a:effectLst>
        </p:spPr>
      </p:pic>
      <p:pic>
        <p:nvPicPr>
          <p:cNvPr id="13" name="Picture 8" descr="E:\Seagate Backup\OWNER-PC\C\Users\Owner\Documents\My Albums\geotech\Geofoam misc\I-80.jpg">
            <a:extLst>
              <a:ext uri="{FF2B5EF4-FFF2-40B4-BE49-F238E27FC236}">
                <a16:creationId xmlns:a16="http://schemas.microsoft.com/office/drawing/2014/main" id="{B3B1AD64-7596-4858-94BB-CAC9B24EF32E}"/>
              </a:ext>
            </a:extLst>
          </p:cNvPr>
          <p:cNvPicPr>
            <a:picLocks noChangeAspect="1" noChangeArrowheads="1"/>
          </p:cNvPicPr>
          <p:nvPr/>
        </p:nvPicPr>
        <p:blipFill>
          <a:blip r:embed="rId6" cstate="print"/>
          <a:srcRect/>
          <a:stretch>
            <a:fillRect/>
          </a:stretch>
        </p:blipFill>
        <p:spPr bwMode="auto">
          <a:xfrm>
            <a:off x="4830658" y="1467002"/>
            <a:ext cx="4060225" cy="2463897"/>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40296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74D6-F9AB-7A65-8780-D455B31A7B2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F22E1F1D-5039-6FF4-28B2-893154555FA0}"/>
              </a:ext>
            </a:extLst>
          </p:cNvPr>
          <p:cNvSpPr>
            <a:spLocks noGrp="1" noChangeArrowheads="1"/>
          </p:cNvSpPr>
          <p:nvPr>
            <p:ph type="title"/>
          </p:nvPr>
        </p:nvSpPr>
        <p:spPr>
          <a:xfrm>
            <a:off x="76200" y="0"/>
            <a:ext cx="8991600" cy="762055"/>
          </a:xfrm>
        </p:spPr>
        <p:txBody>
          <a:bodyPr/>
          <a:lstStyle/>
          <a:p>
            <a:pPr algn="ctr"/>
            <a:r>
              <a:rPr lang="en-US" sz="2400" dirty="0">
                <a:latin typeface="Arial Rounded MT Bold" panose="020F0704030504030204" pitchFamily="34" charset="0"/>
              </a:rPr>
              <a:t>Utilities that never break?</a:t>
            </a:r>
          </a:p>
        </p:txBody>
      </p:sp>
      <p:sp>
        <p:nvSpPr>
          <p:cNvPr id="4" name="Line 4">
            <a:extLst>
              <a:ext uri="{FF2B5EF4-FFF2-40B4-BE49-F238E27FC236}">
                <a16:creationId xmlns:a16="http://schemas.microsoft.com/office/drawing/2014/main" id="{2D858CD6-147E-93ED-12E2-BB9BD7290C80}"/>
              </a:ext>
            </a:extLst>
          </p:cNvPr>
          <p:cNvSpPr>
            <a:spLocks noChangeShapeType="1"/>
          </p:cNvSpPr>
          <p:nvPr/>
        </p:nvSpPr>
        <p:spPr bwMode="auto">
          <a:xfrm>
            <a:off x="1676400" y="756095"/>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sp>
        <p:nvSpPr>
          <p:cNvPr id="2" name="AutoShape 4" descr="To front page">
            <a:extLst>
              <a:ext uri="{FF2B5EF4-FFF2-40B4-BE49-F238E27FC236}">
                <a16:creationId xmlns:a16="http://schemas.microsoft.com/office/drawing/2014/main" id="{7B2BBF8D-89BA-5490-B261-0B9EB3C444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Related image">
            <a:extLst>
              <a:ext uri="{FF2B5EF4-FFF2-40B4-BE49-F238E27FC236}">
                <a16:creationId xmlns:a16="http://schemas.microsoft.com/office/drawing/2014/main" id="{2173D6E5-7DD8-64D2-BF90-4BFB792C93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6232352"/>
            <a:ext cx="1454426" cy="398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AE263D-65DC-208D-1A2D-8C43CCE1D3A2}"/>
              </a:ext>
            </a:extLst>
          </p:cNvPr>
          <p:cNvPicPr>
            <a:picLocks noChangeAspect="1"/>
          </p:cNvPicPr>
          <p:nvPr/>
        </p:nvPicPr>
        <p:blipFill>
          <a:blip r:embed="rId3"/>
          <a:stretch>
            <a:fillRect/>
          </a:stretch>
        </p:blipFill>
        <p:spPr>
          <a:xfrm>
            <a:off x="228600" y="1219200"/>
            <a:ext cx="4876800" cy="2738511"/>
          </a:xfrm>
          <a:prstGeom prst="rect">
            <a:avLst/>
          </a:prstGeom>
        </p:spPr>
      </p:pic>
      <p:pic>
        <p:nvPicPr>
          <p:cNvPr id="6" name="Picture 5">
            <a:extLst>
              <a:ext uri="{FF2B5EF4-FFF2-40B4-BE49-F238E27FC236}">
                <a16:creationId xmlns:a16="http://schemas.microsoft.com/office/drawing/2014/main" id="{E057555B-4B9F-8F9E-18CD-C9B9073C6E5D}"/>
              </a:ext>
            </a:extLst>
          </p:cNvPr>
          <p:cNvPicPr>
            <a:picLocks noChangeAspect="1"/>
          </p:cNvPicPr>
          <p:nvPr/>
        </p:nvPicPr>
        <p:blipFill>
          <a:blip r:embed="rId4"/>
          <a:stretch>
            <a:fillRect/>
          </a:stretch>
        </p:blipFill>
        <p:spPr>
          <a:xfrm>
            <a:off x="4419600" y="3124200"/>
            <a:ext cx="3655409" cy="2738511"/>
          </a:xfrm>
          <a:prstGeom prst="rect">
            <a:avLst/>
          </a:prstGeom>
        </p:spPr>
      </p:pic>
      <p:pic>
        <p:nvPicPr>
          <p:cNvPr id="7" name="Picture 6">
            <a:extLst>
              <a:ext uri="{FF2B5EF4-FFF2-40B4-BE49-F238E27FC236}">
                <a16:creationId xmlns:a16="http://schemas.microsoft.com/office/drawing/2014/main" id="{AE4B6A63-DC70-AD4A-9918-D491337C923D}"/>
              </a:ext>
            </a:extLst>
          </p:cNvPr>
          <p:cNvPicPr>
            <a:picLocks noChangeAspect="1"/>
          </p:cNvPicPr>
          <p:nvPr/>
        </p:nvPicPr>
        <p:blipFill>
          <a:blip r:embed="rId5"/>
          <a:stretch>
            <a:fillRect/>
          </a:stretch>
        </p:blipFill>
        <p:spPr>
          <a:xfrm>
            <a:off x="304800" y="6163409"/>
            <a:ext cx="1295400" cy="535945"/>
          </a:xfrm>
          <a:prstGeom prst="rect">
            <a:avLst/>
          </a:prstGeom>
        </p:spPr>
      </p:pic>
    </p:spTree>
    <p:extLst>
      <p:ext uri="{BB962C8B-B14F-4D97-AF65-F5344CB8AC3E}">
        <p14:creationId xmlns:p14="http://schemas.microsoft.com/office/powerpoint/2010/main" val="376600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503821" y="288399"/>
            <a:ext cx="8077200" cy="1143000"/>
          </a:xfrm>
        </p:spPr>
        <p:txBody>
          <a:bodyPr>
            <a:normAutofit/>
          </a:bodyPr>
          <a:lstStyle/>
          <a:p>
            <a:pPr algn="ctr">
              <a:lnSpc>
                <a:spcPct val="90000"/>
              </a:lnSpc>
            </a:pPr>
            <a:r>
              <a:rPr lang="en-US" sz="2400" b="1" dirty="0"/>
              <a:t>Reduction of load on Utilities and Pipelines</a:t>
            </a:r>
            <a:br>
              <a:rPr lang="en-US" sz="2400" b="1" dirty="0"/>
            </a:br>
            <a:endParaRPr lang="en-US" sz="2400" dirty="0"/>
          </a:p>
        </p:txBody>
      </p:sp>
      <p:sp>
        <p:nvSpPr>
          <p:cNvPr id="19460" name="Text Box 4"/>
          <p:cNvSpPr txBox="1">
            <a:spLocks noChangeArrowheads="1"/>
          </p:cNvSpPr>
          <p:nvPr/>
        </p:nvSpPr>
        <p:spPr bwMode="auto">
          <a:xfrm>
            <a:off x="898525" y="1162050"/>
            <a:ext cx="184150" cy="579438"/>
          </a:xfrm>
          <a:prstGeom prst="rect">
            <a:avLst/>
          </a:prstGeom>
          <a:noFill/>
          <a:ln w="9525">
            <a:noFill/>
            <a:miter lim="800000"/>
            <a:headEnd/>
            <a:tailEnd/>
          </a:ln>
        </p:spPr>
        <p:txBody>
          <a:bodyPr wrap="none">
            <a:spAutoFit/>
          </a:bodyPr>
          <a:lstStyle/>
          <a:p>
            <a:endParaRPr lang="en-US" sz="3200" b="0">
              <a:solidFill>
                <a:srgbClr val="008000"/>
              </a:solidFill>
            </a:endParaRPr>
          </a:p>
        </p:txBody>
      </p:sp>
      <p:sp>
        <p:nvSpPr>
          <p:cNvPr id="6" name="Line 4">
            <a:extLst>
              <a:ext uri="{FF2B5EF4-FFF2-40B4-BE49-F238E27FC236}">
                <a16:creationId xmlns:a16="http://schemas.microsoft.com/office/drawing/2014/main" id="{0ECA83B0-B172-4593-A203-678DBC0967D9}"/>
              </a:ext>
            </a:extLst>
          </p:cNvPr>
          <p:cNvSpPr>
            <a:spLocks noChangeShapeType="1"/>
          </p:cNvSpPr>
          <p:nvPr/>
        </p:nvSpPr>
        <p:spPr bwMode="auto">
          <a:xfrm>
            <a:off x="14859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3" name="Picture 2">
            <a:extLst>
              <a:ext uri="{FF2B5EF4-FFF2-40B4-BE49-F238E27FC236}">
                <a16:creationId xmlns:a16="http://schemas.microsoft.com/office/drawing/2014/main" id="{CEC1F243-BC68-4B49-A1FA-1EF9C6E4BC80}"/>
              </a:ext>
            </a:extLst>
          </p:cNvPr>
          <p:cNvPicPr>
            <a:picLocks noChangeAspect="1"/>
          </p:cNvPicPr>
          <p:nvPr/>
        </p:nvPicPr>
        <p:blipFill>
          <a:blip r:embed="rId2"/>
          <a:stretch>
            <a:fillRect/>
          </a:stretch>
        </p:blipFill>
        <p:spPr>
          <a:xfrm>
            <a:off x="1082675" y="1295400"/>
            <a:ext cx="7052932" cy="4982390"/>
          </a:xfrm>
          <a:prstGeom prst="rect">
            <a:avLst/>
          </a:prstGeom>
        </p:spPr>
      </p:pic>
      <p:pic>
        <p:nvPicPr>
          <p:cNvPr id="7" name="Picture 6" descr="Related image">
            <a:extLst>
              <a:ext uri="{FF2B5EF4-FFF2-40B4-BE49-F238E27FC236}">
                <a16:creationId xmlns:a16="http://schemas.microsoft.com/office/drawing/2014/main" id="{EF699859-1297-4265-8DDE-8D98064AAD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380351"/>
            <a:ext cx="1428294" cy="37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3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RAIL PROJECT\PHOTOS of COMMUTER &amp; LIGHT RAIL\Planning Trip JUN 10 &amp; 11, 2013\IMG_0332.jpg">
            <a:extLst>
              <a:ext uri="{FF2B5EF4-FFF2-40B4-BE49-F238E27FC236}">
                <a16:creationId xmlns:a16="http://schemas.microsoft.com/office/drawing/2014/main" id="{3139C5E5-CAD9-4353-8A81-2ACE0A06CB44}"/>
              </a:ext>
            </a:extLst>
          </p:cNvPr>
          <p:cNvPicPr>
            <a:picLocks noChangeAspect="1" noChangeArrowheads="1"/>
          </p:cNvPicPr>
          <p:nvPr/>
        </p:nvPicPr>
        <p:blipFill>
          <a:blip r:embed="rId2" cstate="print"/>
          <a:srcRect/>
          <a:stretch>
            <a:fillRect/>
          </a:stretch>
        </p:blipFill>
        <p:spPr bwMode="auto">
          <a:xfrm>
            <a:off x="559291" y="3527539"/>
            <a:ext cx="3886200" cy="2686050"/>
          </a:xfrm>
          <a:prstGeom prst="rect">
            <a:avLst/>
          </a:prstGeom>
          <a:noFill/>
          <a:ln w="9525">
            <a:noFill/>
            <a:miter lim="800000"/>
            <a:headEnd/>
            <a:tailEnd/>
          </a:ln>
        </p:spPr>
      </p:pic>
      <p:pic>
        <p:nvPicPr>
          <p:cNvPr id="8" name="Picture 2" descr="C:\Users\sfbartlett\Pictures\My Albums\geotech\Geofoam 3500 S Questar\5-6-14 (10).jpg">
            <a:extLst>
              <a:ext uri="{FF2B5EF4-FFF2-40B4-BE49-F238E27FC236}">
                <a16:creationId xmlns:a16="http://schemas.microsoft.com/office/drawing/2014/main" id="{4CEA824D-22D4-41E8-91F0-537EC2D22F23}"/>
              </a:ext>
            </a:extLst>
          </p:cNvPr>
          <p:cNvPicPr>
            <a:picLocks noChangeAspect="1" noChangeArrowheads="1"/>
          </p:cNvPicPr>
          <p:nvPr/>
        </p:nvPicPr>
        <p:blipFill>
          <a:blip r:embed="rId3" cstate="print"/>
          <a:srcRect/>
          <a:stretch>
            <a:fillRect/>
          </a:stretch>
        </p:blipFill>
        <p:spPr bwMode="auto">
          <a:xfrm>
            <a:off x="7239000" y="4267200"/>
            <a:ext cx="1772877" cy="2363836"/>
          </a:xfrm>
          <a:prstGeom prst="rect">
            <a:avLst/>
          </a:prstGeom>
          <a:noFill/>
        </p:spPr>
      </p:pic>
      <p:pic>
        <p:nvPicPr>
          <p:cNvPr id="7" name="Picture 6">
            <a:extLst>
              <a:ext uri="{FF2B5EF4-FFF2-40B4-BE49-F238E27FC236}">
                <a16:creationId xmlns:a16="http://schemas.microsoft.com/office/drawing/2014/main" id="{150A45AE-F300-4E07-84D4-951610FE1B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670" y="2819400"/>
            <a:ext cx="1953462" cy="2604616"/>
          </a:xfrm>
          <a:prstGeom prst="rect">
            <a:avLst/>
          </a:prstGeom>
        </p:spPr>
      </p:pic>
      <p:sp>
        <p:nvSpPr>
          <p:cNvPr id="35842" name="Rectangle 2"/>
          <p:cNvSpPr>
            <a:spLocks noGrp="1" noChangeArrowheads="1"/>
          </p:cNvSpPr>
          <p:nvPr>
            <p:ph type="title"/>
          </p:nvPr>
        </p:nvSpPr>
        <p:spPr>
          <a:xfrm>
            <a:off x="914400" y="-76200"/>
            <a:ext cx="8153400" cy="1143000"/>
          </a:xfrm>
        </p:spPr>
        <p:txBody>
          <a:bodyPr>
            <a:normAutofit/>
          </a:bodyPr>
          <a:lstStyle/>
          <a:p>
            <a:r>
              <a:rPr lang="en-US" sz="2400" b="1" dirty="0"/>
              <a:t>Reduction of load on Utilities and Pipelines</a:t>
            </a:r>
          </a:p>
        </p:txBody>
      </p:sp>
      <p:pic>
        <p:nvPicPr>
          <p:cNvPr id="3" name="Picture 1" descr="C:\Users\sfbartlett\Pictures\My Albums\geotech\Geofoam Front Runner\21994.jpg">
            <a:extLst>
              <a:ext uri="{FF2B5EF4-FFF2-40B4-BE49-F238E27FC236}">
                <a16:creationId xmlns:a16="http://schemas.microsoft.com/office/drawing/2014/main" id="{75402A94-D50A-40FC-BC29-2C974C322519}"/>
              </a:ext>
            </a:extLst>
          </p:cNvPr>
          <p:cNvPicPr>
            <a:picLocks noChangeAspect="1" noChangeArrowheads="1"/>
          </p:cNvPicPr>
          <p:nvPr/>
        </p:nvPicPr>
        <p:blipFill>
          <a:blip r:embed="rId5" cstate="print"/>
          <a:srcRect/>
          <a:stretch>
            <a:fillRect/>
          </a:stretch>
        </p:blipFill>
        <p:spPr bwMode="auto">
          <a:xfrm>
            <a:off x="436317" y="1359472"/>
            <a:ext cx="4155561" cy="2637183"/>
          </a:xfrm>
          <a:prstGeom prst="rect">
            <a:avLst/>
          </a:prstGeom>
          <a:noFill/>
          <a:effectLst>
            <a:softEdge rad="101600"/>
          </a:effectLst>
        </p:spPr>
      </p:pic>
      <p:sp>
        <p:nvSpPr>
          <p:cNvPr id="4" name="Line 4">
            <a:extLst>
              <a:ext uri="{FF2B5EF4-FFF2-40B4-BE49-F238E27FC236}">
                <a16:creationId xmlns:a16="http://schemas.microsoft.com/office/drawing/2014/main" id="{CC77496A-09A8-42CE-A4F8-FA3E599A8169}"/>
              </a:ext>
            </a:extLst>
          </p:cNvPr>
          <p:cNvSpPr>
            <a:spLocks noChangeShapeType="1"/>
          </p:cNvSpPr>
          <p:nvPr/>
        </p:nvSpPr>
        <p:spPr bwMode="auto">
          <a:xfrm>
            <a:off x="15240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5" name="Picture 4" descr="5-6-2014 (4).jpg">
            <a:extLst>
              <a:ext uri="{FF2B5EF4-FFF2-40B4-BE49-F238E27FC236}">
                <a16:creationId xmlns:a16="http://schemas.microsoft.com/office/drawing/2014/main" id="{87861DB3-65C4-46C6-ADF9-166A75C49E78}"/>
              </a:ext>
            </a:extLst>
          </p:cNvPr>
          <p:cNvPicPr>
            <a:picLocks noChangeAspect="1"/>
          </p:cNvPicPr>
          <p:nvPr/>
        </p:nvPicPr>
        <p:blipFill>
          <a:blip r:embed="rId6" cstate="print"/>
          <a:stretch>
            <a:fillRect/>
          </a:stretch>
        </p:blipFill>
        <p:spPr>
          <a:xfrm>
            <a:off x="5029200" y="1381468"/>
            <a:ext cx="1657350" cy="2209800"/>
          </a:xfrm>
          <a:prstGeom prst="rect">
            <a:avLst/>
          </a:prstGeom>
        </p:spPr>
      </p:pic>
      <p:pic>
        <p:nvPicPr>
          <p:cNvPr id="6" name="Picture 3" descr="C:\Users\sfbartlett\Pictures\My Albums\geotech\Geofoam Front Runner\Str # 27 Corner Canyon geo foam placement 2.jpg">
            <a:extLst>
              <a:ext uri="{FF2B5EF4-FFF2-40B4-BE49-F238E27FC236}">
                <a16:creationId xmlns:a16="http://schemas.microsoft.com/office/drawing/2014/main" id="{C4155700-06D0-4D20-8B0A-4B5E2934FF37}"/>
              </a:ext>
            </a:extLst>
          </p:cNvPr>
          <p:cNvPicPr>
            <a:picLocks noChangeAspect="1" noChangeArrowheads="1"/>
          </p:cNvPicPr>
          <p:nvPr/>
        </p:nvPicPr>
        <p:blipFill>
          <a:blip r:embed="rId7" cstate="print"/>
          <a:srcRect/>
          <a:stretch>
            <a:fillRect/>
          </a:stretch>
        </p:blipFill>
        <p:spPr bwMode="auto">
          <a:xfrm>
            <a:off x="3255974" y="3234867"/>
            <a:ext cx="1565253" cy="1173939"/>
          </a:xfrm>
          <a:prstGeom prst="rect">
            <a:avLst/>
          </a:prstGeom>
          <a:noFill/>
          <a:effectLst>
            <a:softEdge rad="63500"/>
          </a:effectLst>
        </p:spPr>
      </p:pic>
      <p:pic>
        <p:nvPicPr>
          <p:cNvPr id="9" name="Picture 8">
            <a:extLst>
              <a:ext uri="{FF2B5EF4-FFF2-40B4-BE49-F238E27FC236}">
                <a16:creationId xmlns:a16="http://schemas.microsoft.com/office/drawing/2014/main" id="{EFD8DC38-5CD2-4F52-99D2-3ABFEE14612A}"/>
              </a:ext>
            </a:extLst>
          </p:cNvPr>
          <p:cNvPicPr>
            <a:picLocks noChangeAspect="1"/>
          </p:cNvPicPr>
          <p:nvPr/>
        </p:nvPicPr>
        <p:blipFill>
          <a:blip r:embed="rId8"/>
          <a:stretch>
            <a:fillRect/>
          </a:stretch>
        </p:blipFill>
        <p:spPr>
          <a:xfrm>
            <a:off x="132123" y="6277134"/>
            <a:ext cx="1468077" cy="438969"/>
          </a:xfrm>
          <a:prstGeom prst="rect">
            <a:avLst/>
          </a:prstGeom>
        </p:spPr>
      </p:pic>
      <p:pic>
        <p:nvPicPr>
          <p:cNvPr id="10" name="Picture 9">
            <a:extLst>
              <a:ext uri="{FF2B5EF4-FFF2-40B4-BE49-F238E27FC236}">
                <a16:creationId xmlns:a16="http://schemas.microsoft.com/office/drawing/2014/main" id="{FE5D8A19-B373-46C5-A3B2-2E7ED57EFA50}"/>
              </a:ext>
            </a:extLst>
          </p:cNvPr>
          <p:cNvPicPr>
            <a:picLocks noChangeAspect="1"/>
          </p:cNvPicPr>
          <p:nvPr/>
        </p:nvPicPr>
        <p:blipFill>
          <a:blip r:embed="rId9"/>
          <a:stretch>
            <a:fillRect/>
          </a:stretch>
        </p:blipFill>
        <p:spPr>
          <a:xfrm>
            <a:off x="7748047" y="6219664"/>
            <a:ext cx="1295400" cy="535945"/>
          </a:xfrm>
          <a:prstGeom prst="rect">
            <a:avLst/>
          </a:prstGeom>
        </p:spPr>
      </p:pic>
      <p:pic>
        <p:nvPicPr>
          <p:cNvPr id="14" name="Picture 13" descr="Related image">
            <a:extLst>
              <a:ext uri="{FF2B5EF4-FFF2-40B4-BE49-F238E27FC236}">
                <a16:creationId xmlns:a16="http://schemas.microsoft.com/office/drawing/2014/main" id="{8F3D199E-3529-4101-A839-7D1359D0D1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2200" y="6345687"/>
            <a:ext cx="1428294" cy="378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elated image">
            <a:extLst>
              <a:ext uri="{FF2B5EF4-FFF2-40B4-BE49-F238E27FC236}">
                <a16:creationId xmlns:a16="http://schemas.microsoft.com/office/drawing/2014/main" id="{E87638D5-89F1-4BB1-926A-6C675B9865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9182" y="6333277"/>
            <a:ext cx="1428294" cy="378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0"/>
            <a:ext cx="8991600" cy="762055"/>
          </a:xfrm>
        </p:spPr>
        <p:txBody>
          <a:bodyPr/>
          <a:lstStyle/>
          <a:p>
            <a:pPr algn="ctr"/>
            <a:r>
              <a:rPr lang="en-US" sz="2400" dirty="0">
                <a:latin typeface="Arial Rounded MT Bold" panose="020F0704030504030204" pitchFamily="34" charset="0"/>
              </a:rPr>
              <a:t>Bridges appearing in the night?</a:t>
            </a:r>
          </a:p>
        </p:txBody>
      </p:sp>
      <p:sp>
        <p:nvSpPr>
          <p:cNvPr id="4" name="Line 4">
            <a:extLst>
              <a:ext uri="{FF2B5EF4-FFF2-40B4-BE49-F238E27FC236}">
                <a16:creationId xmlns:a16="http://schemas.microsoft.com/office/drawing/2014/main" id="{101D7FEC-2A20-433E-9E19-8894C97E8AD8}"/>
              </a:ext>
            </a:extLst>
          </p:cNvPr>
          <p:cNvSpPr>
            <a:spLocks noChangeShapeType="1"/>
          </p:cNvSpPr>
          <p:nvPr/>
        </p:nvSpPr>
        <p:spPr bwMode="auto">
          <a:xfrm>
            <a:off x="1676400" y="756095"/>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2050" name="Picture 2" descr="arch bridge in cloud">
            <a:extLst>
              <a:ext uri="{FF2B5EF4-FFF2-40B4-BE49-F238E27FC236}">
                <a16:creationId xmlns:a16="http://schemas.microsoft.com/office/drawing/2014/main" id="{9BE8FB2D-A35D-45D9-A5BB-DEE37FBAA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481" y="1030012"/>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To front page">
            <a:extLst>
              <a:ext uri="{FF2B5EF4-FFF2-40B4-BE49-F238E27FC236}">
                <a16:creationId xmlns:a16="http://schemas.microsoft.com/office/drawing/2014/main" id="{1B550C20-B9DD-4E8E-883D-92F2905AFE1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D9E2BEA-CB5D-4DC9-9F68-C516A122CA50}"/>
              </a:ext>
            </a:extLst>
          </p:cNvPr>
          <p:cNvPicPr>
            <a:picLocks noChangeAspect="1"/>
          </p:cNvPicPr>
          <p:nvPr/>
        </p:nvPicPr>
        <p:blipFill>
          <a:blip r:embed="rId3"/>
          <a:stretch>
            <a:fillRect/>
          </a:stretch>
        </p:blipFill>
        <p:spPr>
          <a:xfrm>
            <a:off x="228600" y="5943600"/>
            <a:ext cx="1143000" cy="686813"/>
          </a:xfrm>
          <a:prstGeom prst="rect">
            <a:avLst/>
          </a:prstGeom>
        </p:spPr>
      </p:pic>
      <p:pic>
        <p:nvPicPr>
          <p:cNvPr id="12" name="Picture 11" descr="Related image">
            <a:extLst>
              <a:ext uri="{FF2B5EF4-FFF2-40B4-BE49-F238E27FC236}">
                <a16:creationId xmlns:a16="http://schemas.microsoft.com/office/drawing/2014/main" id="{343D58C4-2A3C-4153-BBBC-1E9A700BCA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6152144"/>
            <a:ext cx="1454426" cy="39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80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 y="0"/>
            <a:ext cx="8991600" cy="762055"/>
          </a:xfrm>
        </p:spPr>
        <p:txBody>
          <a:bodyPr/>
          <a:lstStyle/>
          <a:p>
            <a:pPr algn="ctr"/>
            <a:r>
              <a:rPr lang="en-US" sz="2400" dirty="0">
                <a:latin typeface="Arial Rounded MT Bold" panose="020F0704030504030204" pitchFamily="34" charset="0"/>
              </a:rPr>
              <a:t>Bridge approach fill</a:t>
            </a:r>
          </a:p>
        </p:txBody>
      </p:sp>
      <p:sp>
        <p:nvSpPr>
          <p:cNvPr id="4" name="Line 4">
            <a:extLst>
              <a:ext uri="{FF2B5EF4-FFF2-40B4-BE49-F238E27FC236}">
                <a16:creationId xmlns:a16="http://schemas.microsoft.com/office/drawing/2014/main" id="{101D7FEC-2A20-433E-9E19-8894C97E8AD8}"/>
              </a:ext>
            </a:extLst>
          </p:cNvPr>
          <p:cNvSpPr>
            <a:spLocks noChangeShapeType="1"/>
          </p:cNvSpPr>
          <p:nvPr/>
        </p:nvSpPr>
        <p:spPr bwMode="auto">
          <a:xfrm>
            <a:off x="1676400" y="756095"/>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2" descr="SOFT GROUND ASSOCIATES">
            <a:extLst>
              <a:ext uri="{FF2B5EF4-FFF2-40B4-BE49-F238E27FC236}">
                <a16:creationId xmlns:a16="http://schemas.microsoft.com/office/drawing/2014/main" id="{DE22F86F-5AA0-4897-9622-233CB0CB0A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7706" y="6162857"/>
            <a:ext cx="590094" cy="6189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AAC4399-E321-4266-93BA-DF45DFA42A2B}"/>
              </a:ext>
            </a:extLst>
          </p:cNvPr>
          <p:cNvSpPr/>
          <p:nvPr/>
        </p:nvSpPr>
        <p:spPr>
          <a:xfrm>
            <a:off x="1732323" y="836454"/>
            <a:ext cx="6553200" cy="369332"/>
          </a:xfrm>
          <a:prstGeom prst="rect">
            <a:avLst/>
          </a:prstGeom>
        </p:spPr>
        <p:txBody>
          <a:bodyPr wrap="square">
            <a:spAutoFit/>
          </a:bodyPr>
          <a:lstStyle/>
          <a:p>
            <a:r>
              <a:rPr lang="en-US" dirty="0"/>
              <a:t>UTA Light and Commuter Rail – Salt Lake Valley, Ut</a:t>
            </a:r>
          </a:p>
        </p:txBody>
      </p:sp>
      <p:pic>
        <p:nvPicPr>
          <p:cNvPr id="17" name="Picture 2" descr="C:\Users\sfbartlett\Pictures\My Albums\geotech\Geofoam Trax\DSCN5201.JPG">
            <a:extLst>
              <a:ext uri="{FF2B5EF4-FFF2-40B4-BE49-F238E27FC236}">
                <a16:creationId xmlns:a16="http://schemas.microsoft.com/office/drawing/2014/main" id="{B18CCEC3-0648-4050-B080-A97E0E6769B1}"/>
              </a:ext>
            </a:extLst>
          </p:cNvPr>
          <p:cNvPicPr>
            <a:picLocks noChangeAspect="1" noChangeArrowheads="1"/>
          </p:cNvPicPr>
          <p:nvPr/>
        </p:nvPicPr>
        <p:blipFill>
          <a:blip r:embed="rId3" cstate="print"/>
          <a:srcRect/>
          <a:stretch>
            <a:fillRect/>
          </a:stretch>
        </p:blipFill>
        <p:spPr bwMode="auto">
          <a:xfrm>
            <a:off x="4572000" y="3844699"/>
            <a:ext cx="3746629" cy="2809972"/>
          </a:xfrm>
          <a:prstGeom prst="rect">
            <a:avLst/>
          </a:prstGeom>
          <a:noFill/>
          <a:effectLst>
            <a:softEdge rad="228600"/>
          </a:effectLst>
        </p:spPr>
      </p:pic>
      <p:pic>
        <p:nvPicPr>
          <p:cNvPr id="23" name="Picture 1" descr="C:\Users\sfbartlett\Pictures\My Albums\geotech\Geofoam Trax\0c63574e-c3f1-11e3-8a2b-12313b0a34a4-original.jpeg">
            <a:extLst>
              <a:ext uri="{FF2B5EF4-FFF2-40B4-BE49-F238E27FC236}">
                <a16:creationId xmlns:a16="http://schemas.microsoft.com/office/drawing/2014/main" id="{F4477573-0449-4F7B-8EE0-E1F607A12972}"/>
              </a:ext>
            </a:extLst>
          </p:cNvPr>
          <p:cNvPicPr>
            <a:picLocks noChangeAspect="1" noChangeArrowheads="1"/>
          </p:cNvPicPr>
          <p:nvPr/>
        </p:nvPicPr>
        <p:blipFill>
          <a:blip r:embed="rId4" cstate="print"/>
          <a:srcRect/>
          <a:stretch>
            <a:fillRect/>
          </a:stretch>
        </p:blipFill>
        <p:spPr bwMode="auto">
          <a:xfrm>
            <a:off x="533400" y="1252863"/>
            <a:ext cx="3581400" cy="5393167"/>
          </a:xfrm>
          <a:prstGeom prst="rect">
            <a:avLst/>
          </a:prstGeom>
          <a:noFill/>
          <a:effectLst>
            <a:softEdge rad="177800"/>
          </a:effectLst>
        </p:spPr>
      </p:pic>
      <p:pic>
        <p:nvPicPr>
          <p:cNvPr id="8" name="Picture 7">
            <a:extLst>
              <a:ext uri="{FF2B5EF4-FFF2-40B4-BE49-F238E27FC236}">
                <a16:creationId xmlns:a16="http://schemas.microsoft.com/office/drawing/2014/main" id="{C715622D-ADD5-4D13-BC40-A54A2D37E9C9}"/>
              </a:ext>
            </a:extLst>
          </p:cNvPr>
          <p:cNvPicPr>
            <a:picLocks noChangeAspect="1"/>
          </p:cNvPicPr>
          <p:nvPr/>
        </p:nvPicPr>
        <p:blipFill>
          <a:blip r:embed="rId5"/>
          <a:stretch>
            <a:fillRect/>
          </a:stretch>
        </p:blipFill>
        <p:spPr>
          <a:xfrm>
            <a:off x="132123" y="6277134"/>
            <a:ext cx="1600200" cy="478475"/>
          </a:xfrm>
          <a:prstGeom prst="rect">
            <a:avLst/>
          </a:prstGeom>
        </p:spPr>
      </p:pic>
      <p:pic>
        <p:nvPicPr>
          <p:cNvPr id="11" name="Picture 3" descr="C:\Users\sfbartlett\Pictures\My Albums\geotech\Geofoam Trax\DSCN5205.JPG">
            <a:extLst>
              <a:ext uri="{FF2B5EF4-FFF2-40B4-BE49-F238E27FC236}">
                <a16:creationId xmlns:a16="http://schemas.microsoft.com/office/drawing/2014/main" id="{3882D9AF-4A24-4F3A-90C1-2CCBEEA7A29F}"/>
              </a:ext>
            </a:extLst>
          </p:cNvPr>
          <p:cNvPicPr>
            <a:picLocks noChangeAspect="1" noChangeArrowheads="1"/>
          </p:cNvPicPr>
          <p:nvPr/>
        </p:nvPicPr>
        <p:blipFill>
          <a:blip r:embed="rId6" cstate="print"/>
          <a:srcRect/>
          <a:stretch>
            <a:fillRect/>
          </a:stretch>
        </p:blipFill>
        <p:spPr bwMode="auto">
          <a:xfrm>
            <a:off x="4646366" y="1211745"/>
            <a:ext cx="3657600" cy="2743200"/>
          </a:xfrm>
          <a:prstGeom prst="rect">
            <a:avLst/>
          </a:prstGeom>
          <a:noFill/>
          <a:effectLst>
            <a:softEdge rad="241300"/>
          </a:effectLst>
        </p:spPr>
      </p:pic>
    </p:spTree>
    <p:extLst>
      <p:ext uri="{BB962C8B-B14F-4D97-AF65-F5344CB8AC3E}">
        <p14:creationId xmlns:p14="http://schemas.microsoft.com/office/powerpoint/2010/main" val="1436962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71600" y="-152400"/>
            <a:ext cx="8153400" cy="1143000"/>
          </a:xfrm>
        </p:spPr>
        <p:txBody>
          <a:bodyPr>
            <a:normAutofit/>
          </a:bodyPr>
          <a:lstStyle/>
          <a:p>
            <a:pPr eaLnBrk="1" hangingPunct="1"/>
            <a:r>
              <a:rPr lang="en-US" sz="2400" dirty="0">
                <a:latin typeface="Arial Rounded MT Bold" panose="020F0704030504030204" pitchFamily="34" charset="0"/>
              </a:rPr>
              <a:t>Accelerated Bridge Construction</a:t>
            </a:r>
          </a:p>
        </p:txBody>
      </p:sp>
      <p:sp>
        <p:nvSpPr>
          <p:cNvPr id="7" name="Line 4">
            <a:extLst>
              <a:ext uri="{FF2B5EF4-FFF2-40B4-BE49-F238E27FC236}">
                <a16:creationId xmlns:a16="http://schemas.microsoft.com/office/drawing/2014/main" id="{0B4C4FD0-8415-46DE-8207-2D499DA6E449}"/>
              </a:ext>
            </a:extLst>
          </p:cNvPr>
          <p:cNvSpPr>
            <a:spLocks noChangeShapeType="1"/>
          </p:cNvSpPr>
          <p:nvPr/>
        </p:nvSpPr>
        <p:spPr bwMode="auto">
          <a:xfrm>
            <a:off x="1447800" y="8382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9" name="Picture 8">
            <a:extLst>
              <a:ext uri="{FF2B5EF4-FFF2-40B4-BE49-F238E27FC236}">
                <a16:creationId xmlns:a16="http://schemas.microsoft.com/office/drawing/2014/main" id="{C5E1D389-8259-4A8E-94C4-CC95824D6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743200"/>
            <a:ext cx="4546600" cy="3409950"/>
          </a:xfrm>
          <a:prstGeom prst="rect">
            <a:avLst/>
          </a:prstGeom>
          <a:effectLst>
            <a:softEdge rad="152400"/>
          </a:effectLst>
        </p:spPr>
      </p:pic>
      <p:pic>
        <p:nvPicPr>
          <p:cNvPr id="10" name="Picture 2">
            <a:extLst>
              <a:ext uri="{FF2B5EF4-FFF2-40B4-BE49-F238E27FC236}">
                <a16:creationId xmlns:a16="http://schemas.microsoft.com/office/drawing/2014/main" id="{0E72B307-FD24-475D-B608-0E2729B9277A}"/>
              </a:ext>
            </a:extLst>
          </p:cNvPr>
          <p:cNvPicPr>
            <a:picLocks noChangeAspect="1" noChangeArrowheads="1"/>
          </p:cNvPicPr>
          <p:nvPr/>
        </p:nvPicPr>
        <p:blipFill>
          <a:blip r:embed="rId3" cstate="print"/>
          <a:srcRect/>
          <a:stretch>
            <a:fillRect/>
          </a:stretch>
        </p:blipFill>
        <p:spPr bwMode="auto">
          <a:xfrm>
            <a:off x="416371" y="1182424"/>
            <a:ext cx="4136383" cy="2816753"/>
          </a:xfrm>
          <a:prstGeom prst="rect">
            <a:avLst/>
          </a:prstGeom>
          <a:noFill/>
          <a:ln w="9525">
            <a:noFill/>
            <a:miter lim="800000"/>
            <a:headEnd/>
            <a:tailEnd/>
          </a:ln>
          <a:effectLst>
            <a:softEdge rad="127000"/>
          </a:effectLst>
        </p:spPr>
      </p:pic>
      <p:sp>
        <p:nvSpPr>
          <p:cNvPr id="13" name="TextBox 12">
            <a:extLst>
              <a:ext uri="{FF2B5EF4-FFF2-40B4-BE49-F238E27FC236}">
                <a16:creationId xmlns:a16="http://schemas.microsoft.com/office/drawing/2014/main" id="{FD285AA0-FC6F-4490-ABA8-86513D463186}"/>
              </a:ext>
            </a:extLst>
          </p:cNvPr>
          <p:cNvSpPr txBox="1"/>
          <p:nvPr/>
        </p:nvSpPr>
        <p:spPr>
          <a:xfrm>
            <a:off x="990600" y="4572000"/>
            <a:ext cx="2419252" cy="707886"/>
          </a:xfrm>
          <a:prstGeom prst="rect">
            <a:avLst/>
          </a:prstGeom>
          <a:noFill/>
        </p:spPr>
        <p:txBody>
          <a:bodyPr wrap="none" rtlCol="0">
            <a:spAutoFit/>
          </a:bodyPr>
          <a:lstStyle/>
          <a:p>
            <a:r>
              <a:rPr lang="en-US" b="0" dirty="0">
                <a:latin typeface="+mn-lt"/>
              </a:rPr>
              <a:t>Lokkeberg Bridge,</a:t>
            </a:r>
          </a:p>
          <a:p>
            <a:r>
              <a:rPr lang="en-US" b="0" dirty="0">
                <a:latin typeface="+mn-lt"/>
              </a:rPr>
              <a:t>Norway</a:t>
            </a:r>
          </a:p>
        </p:txBody>
      </p:sp>
      <p:pic>
        <p:nvPicPr>
          <p:cNvPr id="14" name="Picture 13">
            <a:extLst>
              <a:ext uri="{FF2B5EF4-FFF2-40B4-BE49-F238E27FC236}">
                <a16:creationId xmlns:a16="http://schemas.microsoft.com/office/drawing/2014/main" id="{8AA65D22-2011-404A-B3D1-EC614E8C7022}"/>
              </a:ext>
            </a:extLst>
          </p:cNvPr>
          <p:cNvPicPr>
            <a:picLocks noChangeAspect="1"/>
          </p:cNvPicPr>
          <p:nvPr/>
        </p:nvPicPr>
        <p:blipFill>
          <a:blip r:embed="rId4"/>
          <a:stretch>
            <a:fillRect/>
          </a:stretch>
        </p:blipFill>
        <p:spPr>
          <a:xfrm>
            <a:off x="132979" y="5983363"/>
            <a:ext cx="1143000" cy="686813"/>
          </a:xfrm>
          <a:prstGeom prst="rect">
            <a:avLst/>
          </a:prstGeom>
        </p:spPr>
      </p:pic>
      <p:pic>
        <p:nvPicPr>
          <p:cNvPr id="15" name="Picture 14" descr="Related image">
            <a:extLst>
              <a:ext uri="{FF2B5EF4-FFF2-40B4-BE49-F238E27FC236}">
                <a16:creationId xmlns:a16="http://schemas.microsoft.com/office/drawing/2014/main" id="{26A572C8-E1F6-4B78-BF0D-C6BC2CF444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5620" y="6165235"/>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14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B93C-42A0-4C6E-AC10-9D97883DAA4B}"/>
              </a:ext>
            </a:extLst>
          </p:cNvPr>
          <p:cNvSpPr>
            <a:spLocks noGrp="1"/>
          </p:cNvSpPr>
          <p:nvPr>
            <p:ph type="ctrTitle"/>
          </p:nvPr>
        </p:nvSpPr>
        <p:spPr>
          <a:xfrm>
            <a:off x="795172" y="687039"/>
            <a:ext cx="7535951" cy="483829"/>
          </a:xfrm>
        </p:spPr>
        <p:txBody>
          <a:bodyPr>
            <a:noAutofit/>
          </a:bodyPr>
          <a:lstStyle/>
          <a:p>
            <a:pPr algn="ctr"/>
            <a:r>
              <a:rPr lang="en-US" sz="2400" b="1" dirty="0"/>
              <a:t>Acceleration Bridge Construction </a:t>
            </a:r>
          </a:p>
        </p:txBody>
      </p:sp>
      <p:sp>
        <p:nvSpPr>
          <p:cNvPr id="4" name="Rectangle 3">
            <a:extLst>
              <a:ext uri="{FF2B5EF4-FFF2-40B4-BE49-F238E27FC236}">
                <a16:creationId xmlns:a16="http://schemas.microsoft.com/office/drawing/2014/main" id="{BE118413-98BD-4362-8FAE-ACE180D38B63}"/>
              </a:ext>
            </a:extLst>
          </p:cNvPr>
          <p:cNvSpPr/>
          <p:nvPr/>
        </p:nvSpPr>
        <p:spPr>
          <a:xfrm>
            <a:off x="35320" y="5078011"/>
            <a:ext cx="9080228" cy="64017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Soft Soil</a:t>
            </a:r>
          </a:p>
        </p:txBody>
      </p:sp>
      <p:grpSp>
        <p:nvGrpSpPr>
          <p:cNvPr id="23" name="Group 22">
            <a:extLst>
              <a:ext uri="{FF2B5EF4-FFF2-40B4-BE49-F238E27FC236}">
                <a16:creationId xmlns:a16="http://schemas.microsoft.com/office/drawing/2014/main" id="{673209EF-3482-4129-8AC4-62C051CA0531}"/>
              </a:ext>
            </a:extLst>
          </p:cNvPr>
          <p:cNvGrpSpPr/>
          <p:nvPr/>
        </p:nvGrpSpPr>
        <p:grpSpPr>
          <a:xfrm>
            <a:off x="919779" y="2740409"/>
            <a:ext cx="7411345" cy="483833"/>
            <a:chOff x="2044645" y="1559556"/>
            <a:chExt cx="9881793" cy="645110"/>
          </a:xfrm>
        </p:grpSpPr>
        <p:sp>
          <p:nvSpPr>
            <p:cNvPr id="7" name="Rectangle 6">
              <a:extLst>
                <a:ext uri="{FF2B5EF4-FFF2-40B4-BE49-F238E27FC236}">
                  <a16:creationId xmlns:a16="http://schemas.microsoft.com/office/drawing/2014/main" id="{295FFDFF-2125-4515-8C4D-32A477644665}"/>
                </a:ext>
              </a:extLst>
            </p:cNvPr>
            <p:cNvSpPr/>
            <p:nvPr/>
          </p:nvSpPr>
          <p:spPr>
            <a:xfrm>
              <a:off x="2044646" y="1559556"/>
              <a:ext cx="9881792" cy="645105"/>
            </a:xfrm>
            <a:prstGeom prst="rect">
              <a:avLst/>
            </a:prstGeom>
            <a:solidFill>
              <a:schemeClr val="tx2">
                <a:lumMod val="20000"/>
                <a:lumOff val="80000"/>
              </a:schemeClr>
            </a:solid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2" name="Group 21">
              <a:extLst>
                <a:ext uri="{FF2B5EF4-FFF2-40B4-BE49-F238E27FC236}">
                  <a16:creationId xmlns:a16="http://schemas.microsoft.com/office/drawing/2014/main" id="{1D3986BB-FFEF-43E2-98E8-0D2F276D786C}"/>
                </a:ext>
              </a:extLst>
            </p:cNvPr>
            <p:cNvGrpSpPr/>
            <p:nvPr/>
          </p:nvGrpSpPr>
          <p:grpSpPr>
            <a:xfrm>
              <a:off x="2044645" y="1559556"/>
              <a:ext cx="9881792" cy="645110"/>
              <a:chOff x="1220508" y="2146819"/>
              <a:chExt cx="9881792" cy="645110"/>
            </a:xfrm>
          </p:grpSpPr>
          <p:sp>
            <p:nvSpPr>
              <p:cNvPr id="8" name="Right Triangle 7">
                <a:extLst>
                  <a:ext uri="{FF2B5EF4-FFF2-40B4-BE49-F238E27FC236}">
                    <a16:creationId xmlns:a16="http://schemas.microsoft.com/office/drawing/2014/main" id="{0049BA52-4CC0-4717-B9B2-DAEB0B3B3AC5}"/>
                  </a:ext>
                </a:extLst>
              </p:cNvPr>
              <p:cNvSpPr/>
              <p:nvPr/>
            </p:nvSpPr>
            <p:spPr>
              <a:xfrm>
                <a:off x="1220508" y="2146824"/>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ight Triangle 10">
                <a:extLst>
                  <a:ext uri="{FF2B5EF4-FFF2-40B4-BE49-F238E27FC236}">
                    <a16:creationId xmlns:a16="http://schemas.microsoft.com/office/drawing/2014/main" id="{F142CEE7-887F-44C2-865B-5749BE1B8547}"/>
                  </a:ext>
                </a:extLst>
              </p:cNvPr>
              <p:cNvSpPr/>
              <p:nvPr/>
            </p:nvSpPr>
            <p:spPr>
              <a:xfrm>
                <a:off x="2044645" y="2146824"/>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EDEFCC08-8D5D-4049-BE75-F32EA7322B62}"/>
                  </a:ext>
                </a:extLst>
              </p:cNvPr>
              <p:cNvSpPr/>
              <p:nvPr/>
            </p:nvSpPr>
            <p:spPr>
              <a:xfrm>
                <a:off x="2868782" y="2146823"/>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Triangle 12">
                <a:extLst>
                  <a:ext uri="{FF2B5EF4-FFF2-40B4-BE49-F238E27FC236}">
                    <a16:creationId xmlns:a16="http://schemas.microsoft.com/office/drawing/2014/main" id="{B12DADDB-4B5E-437A-92C2-049F6A06FE49}"/>
                  </a:ext>
                </a:extLst>
              </p:cNvPr>
              <p:cNvSpPr/>
              <p:nvPr/>
            </p:nvSpPr>
            <p:spPr>
              <a:xfrm>
                <a:off x="3692919"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Triangle 13">
                <a:extLst>
                  <a:ext uri="{FF2B5EF4-FFF2-40B4-BE49-F238E27FC236}">
                    <a16:creationId xmlns:a16="http://schemas.microsoft.com/office/drawing/2014/main" id="{7FC301EB-68F8-44EC-886A-FC27890FF5C0}"/>
                  </a:ext>
                </a:extLst>
              </p:cNvPr>
              <p:cNvSpPr/>
              <p:nvPr/>
            </p:nvSpPr>
            <p:spPr>
              <a:xfrm>
                <a:off x="8637741"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Triangle 14">
                <a:extLst>
                  <a:ext uri="{FF2B5EF4-FFF2-40B4-BE49-F238E27FC236}">
                    <a16:creationId xmlns:a16="http://schemas.microsoft.com/office/drawing/2014/main" id="{E63F93E8-3AFF-4B5A-88C7-563AA9D66204}"/>
                  </a:ext>
                </a:extLst>
              </p:cNvPr>
              <p:cNvSpPr/>
              <p:nvPr/>
            </p:nvSpPr>
            <p:spPr>
              <a:xfrm>
                <a:off x="5364735"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Triangle 15">
                <a:extLst>
                  <a:ext uri="{FF2B5EF4-FFF2-40B4-BE49-F238E27FC236}">
                    <a16:creationId xmlns:a16="http://schemas.microsoft.com/office/drawing/2014/main" id="{CF36DDBE-18C4-4BC0-A6C4-C8A9B861D6D0}"/>
                  </a:ext>
                </a:extLst>
              </p:cNvPr>
              <p:cNvSpPr/>
              <p:nvPr/>
            </p:nvSpPr>
            <p:spPr>
              <a:xfrm>
                <a:off x="6177101"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Triangle 16">
                <a:extLst>
                  <a:ext uri="{FF2B5EF4-FFF2-40B4-BE49-F238E27FC236}">
                    <a16:creationId xmlns:a16="http://schemas.microsoft.com/office/drawing/2014/main" id="{8076D937-3F70-4FCE-B986-F98AD576C3D6}"/>
                  </a:ext>
                </a:extLst>
              </p:cNvPr>
              <p:cNvSpPr/>
              <p:nvPr/>
            </p:nvSpPr>
            <p:spPr>
              <a:xfrm>
                <a:off x="7013009"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E847512F-B7D1-4658-8E46-36B57E04EC20}"/>
                  </a:ext>
                </a:extLst>
              </p:cNvPr>
              <p:cNvSpPr/>
              <p:nvPr/>
            </p:nvSpPr>
            <p:spPr>
              <a:xfrm>
                <a:off x="7813604" y="2146822"/>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Triangle 18">
                <a:extLst>
                  <a:ext uri="{FF2B5EF4-FFF2-40B4-BE49-F238E27FC236}">
                    <a16:creationId xmlns:a16="http://schemas.microsoft.com/office/drawing/2014/main" id="{08669389-1206-4406-80FC-E0326C836A28}"/>
                  </a:ext>
                </a:extLst>
              </p:cNvPr>
              <p:cNvSpPr/>
              <p:nvPr/>
            </p:nvSpPr>
            <p:spPr>
              <a:xfrm>
                <a:off x="10278163" y="2146819"/>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Triangle 19">
                <a:extLst>
                  <a:ext uri="{FF2B5EF4-FFF2-40B4-BE49-F238E27FC236}">
                    <a16:creationId xmlns:a16="http://schemas.microsoft.com/office/drawing/2014/main" id="{024EF148-B7A5-447E-9023-D7637A01364E}"/>
                  </a:ext>
                </a:extLst>
              </p:cNvPr>
              <p:cNvSpPr/>
              <p:nvPr/>
            </p:nvSpPr>
            <p:spPr>
              <a:xfrm>
                <a:off x="9465797" y="2146820"/>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64AB00B3-ACAD-46EA-99BC-B0DF337BDDA2}"/>
                  </a:ext>
                </a:extLst>
              </p:cNvPr>
              <p:cNvSpPr/>
              <p:nvPr/>
            </p:nvSpPr>
            <p:spPr>
              <a:xfrm>
                <a:off x="4528826" y="2146819"/>
                <a:ext cx="824137" cy="645105"/>
              </a:xfrm>
              <a:prstGeom prst="rtTriangle">
                <a:avLst/>
              </a:prstGeom>
              <a:noFill/>
              <a:ln>
                <a:solidFill>
                  <a:schemeClr val="accent1">
                    <a:shade val="50000"/>
                    <a:alpha val="4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47" name="Group 46">
            <a:extLst>
              <a:ext uri="{FF2B5EF4-FFF2-40B4-BE49-F238E27FC236}">
                <a16:creationId xmlns:a16="http://schemas.microsoft.com/office/drawing/2014/main" id="{586318AB-685F-44AB-A759-011B76DC8510}"/>
              </a:ext>
            </a:extLst>
          </p:cNvPr>
          <p:cNvGrpSpPr/>
          <p:nvPr/>
        </p:nvGrpSpPr>
        <p:grpSpPr>
          <a:xfrm>
            <a:off x="20605" y="3224245"/>
            <a:ext cx="9123395" cy="1842536"/>
            <a:chOff x="54948" y="3170962"/>
            <a:chExt cx="12137052" cy="2456714"/>
          </a:xfrm>
          <a:solidFill>
            <a:schemeClr val="accent1">
              <a:lumMod val="60000"/>
              <a:lumOff val="40000"/>
            </a:schemeClr>
          </a:solidFill>
        </p:grpSpPr>
        <p:sp>
          <p:nvSpPr>
            <p:cNvPr id="24" name="Rectangle 23">
              <a:extLst>
                <a:ext uri="{FF2B5EF4-FFF2-40B4-BE49-F238E27FC236}">
                  <a16:creationId xmlns:a16="http://schemas.microsoft.com/office/drawing/2014/main" id="{E962DDFF-7A92-478D-BEB4-49C31385496A}"/>
                </a:ext>
              </a:extLst>
            </p:cNvPr>
            <p:cNvSpPr/>
            <p:nvPr/>
          </p:nvSpPr>
          <p:spPr>
            <a:xfrm>
              <a:off x="54948" y="3170962"/>
              <a:ext cx="1189099" cy="24567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EDE1BAFF-3EDF-4E2F-B312-1EBCB9515484}"/>
                </a:ext>
              </a:extLst>
            </p:cNvPr>
            <p:cNvSpPr/>
            <p:nvPr/>
          </p:nvSpPr>
          <p:spPr>
            <a:xfrm>
              <a:off x="11102300" y="3170962"/>
              <a:ext cx="1089700" cy="245671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a:extLst>
              <a:ext uri="{FF2B5EF4-FFF2-40B4-BE49-F238E27FC236}">
                <a16:creationId xmlns:a16="http://schemas.microsoft.com/office/drawing/2014/main" id="{98486331-9257-4883-9D03-770AFEF8BB77}"/>
              </a:ext>
            </a:extLst>
          </p:cNvPr>
          <p:cNvGrpSpPr/>
          <p:nvPr/>
        </p:nvGrpSpPr>
        <p:grpSpPr>
          <a:xfrm>
            <a:off x="20605" y="3081398"/>
            <a:ext cx="9123395" cy="150118"/>
            <a:chOff x="45156" y="2515293"/>
            <a:chExt cx="12135071" cy="655664"/>
          </a:xfrm>
        </p:grpSpPr>
        <p:sp>
          <p:nvSpPr>
            <p:cNvPr id="26" name="Rectangle 25">
              <a:extLst>
                <a:ext uri="{FF2B5EF4-FFF2-40B4-BE49-F238E27FC236}">
                  <a16:creationId xmlns:a16="http://schemas.microsoft.com/office/drawing/2014/main" id="{96843218-484E-4257-946D-54D0948C6388}"/>
                </a:ext>
              </a:extLst>
            </p:cNvPr>
            <p:cNvSpPr/>
            <p:nvPr/>
          </p:nvSpPr>
          <p:spPr>
            <a:xfrm>
              <a:off x="11090528" y="2525852"/>
              <a:ext cx="1089699" cy="6451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59D8061C-9846-4D56-ADF1-182B0A2C9B06}"/>
                </a:ext>
              </a:extLst>
            </p:cNvPr>
            <p:cNvSpPr/>
            <p:nvPr/>
          </p:nvSpPr>
          <p:spPr>
            <a:xfrm>
              <a:off x="45156" y="2515293"/>
              <a:ext cx="1179278" cy="6451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0" name="Group 59">
            <a:extLst>
              <a:ext uri="{FF2B5EF4-FFF2-40B4-BE49-F238E27FC236}">
                <a16:creationId xmlns:a16="http://schemas.microsoft.com/office/drawing/2014/main" id="{EA208B98-048F-4ED1-B00A-920C7E860E0C}"/>
              </a:ext>
            </a:extLst>
          </p:cNvPr>
          <p:cNvGrpSpPr/>
          <p:nvPr/>
        </p:nvGrpSpPr>
        <p:grpSpPr>
          <a:xfrm>
            <a:off x="919780" y="3227383"/>
            <a:ext cx="7420925" cy="160619"/>
            <a:chOff x="1226372" y="3160177"/>
            <a:chExt cx="9894567" cy="214158"/>
          </a:xfrm>
        </p:grpSpPr>
        <p:sp>
          <p:nvSpPr>
            <p:cNvPr id="42" name="Rectangle 41">
              <a:extLst>
                <a:ext uri="{FF2B5EF4-FFF2-40B4-BE49-F238E27FC236}">
                  <a16:creationId xmlns:a16="http://schemas.microsoft.com/office/drawing/2014/main" id="{ECB2D503-E20A-4850-8907-2D9A42BD8D60}"/>
                </a:ext>
              </a:extLst>
            </p:cNvPr>
            <p:cNvSpPr/>
            <p:nvPr/>
          </p:nvSpPr>
          <p:spPr>
            <a:xfrm>
              <a:off x="8947777" y="3174178"/>
              <a:ext cx="2173162" cy="20015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9E8B70D5-CBB7-4288-AA52-0FF832AE78C5}"/>
                </a:ext>
              </a:extLst>
            </p:cNvPr>
            <p:cNvSpPr/>
            <p:nvPr/>
          </p:nvSpPr>
          <p:spPr>
            <a:xfrm>
              <a:off x="1226372" y="3160177"/>
              <a:ext cx="2173162" cy="20715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2" name="Rectangle 51">
            <a:extLst>
              <a:ext uri="{FF2B5EF4-FFF2-40B4-BE49-F238E27FC236}">
                <a16:creationId xmlns:a16="http://schemas.microsoft.com/office/drawing/2014/main" id="{D92384C9-D0D3-4BCD-B867-53F4708007AF}"/>
              </a:ext>
            </a:extLst>
          </p:cNvPr>
          <p:cNvSpPr/>
          <p:nvPr/>
        </p:nvSpPr>
        <p:spPr>
          <a:xfrm>
            <a:off x="938926" y="4754002"/>
            <a:ext cx="1587943" cy="854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507D8F3A-3E47-4674-BAF2-449E0D195E03}"/>
              </a:ext>
            </a:extLst>
          </p:cNvPr>
          <p:cNvSpPr/>
          <p:nvPr/>
        </p:nvSpPr>
        <p:spPr>
          <a:xfrm>
            <a:off x="6729223" y="4754002"/>
            <a:ext cx="1587943" cy="854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1" name="Group 50">
            <a:extLst>
              <a:ext uri="{FF2B5EF4-FFF2-40B4-BE49-F238E27FC236}">
                <a16:creationId xmlns:a16="http://schemas.microsoft.com/office/drawing/2014/main" id="{08E809E9-2E57-4C75-A539-EE04D09F9E6B}"/>
              </a:ext>
            </a:extLst>
          </p:cNvPr>
          <p:cNvGrpSpPr/>
          <p:nvPr/>
        </p:nvGrpSpPr>
        <p:grpSpPr>
          <a:xfrm>
            <a:off x="924947" y="5465404"/>
            <a:ext cx="7415758" cy="173107"/>
            <a:chOff x="1220507" y="6118973"/>
            <a:chExt cx="9887677" cy="230809"/>
          </a:xfrm>
        </p:grpSpPr>
        <p:sp>
          <p:nvSpPr>
            <p:cNvPr id="30" name="Rectangle 29">
              <a:extLst>
                <a:ext uri="{FF2B5EF4-FFF2-40B4-BE49-F238E27FC236}">
                  <a16:creationId xmlns:a16="http://schemas.microsoft.com/office/drawing/2014/main" id="{581632B9-C2A8-4E91-A7AC-144D38E7BA3B}"/>
                </a:ext>
              </a:extLst>
            </p:cNvPr>
            <p:cNvSpPr/>
            <p:nvPr/>
          </p:nvSpPr>
          <p:spPr>
            <a:xfrm>
              <a:off x="1220507" y="6133936"/>
              <a:ext cx="2162372" cy="21584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1FAF9EE1-C592-43E1-8B42-90087F739B62}"/>
                </a:ext>
              </a:extLst>
            </p:cNvPr>
            <p:cNvSpPr/>
            <p:nvPr/>
          </p:nvSpPr>
          <p:spPr>
            <a:xfrm>
              <a:off x="8945812" y="6118973"/>
              <a:ext cx="2162372" cy="21584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7" name="Group 56">
            <a:extLst>
              <a:ext uri="{FF2B5EF4-FFF2-40B4-BE49-F238E27FC236}">
                <a16:creationId xmlns:a16="http://schemas.microsoft.com/office/drawing/2014/main" id="{EE84E23A-99ED-4C52-B6EE-0CB159F3F669}"/>
              </a:ext>
            </a:extLst>
          </p:cNvPr>
          <p:cNvGrpSpPr/>
          <p:nvPr/>
        </p:nvGrpSpPr>
        <p:grpSpPr>
          <a:xfrm>
            <a:off x="922157" y="3394609"/>
            <a:ext cx="7444570" cy="2082017"/>
            <a:chOff x="1248766" y="3155997"/>
            <a:chExt cx="9868513" cy="2864589"/>
          </a:xfrm>
        </p:grpSpPr>
        <p:sp>
          <p:nvSpPr>
            <p:cNvPr id="55" name="Rectangle 54">
              <a:extLst>
                <a:ext uri="{FF2B5EF4-FFF2-40B4-BE49-F238E27FC236}">
                  <a16:creationId xmlns:a16="http://schemas.microsoft.com/office/drawing/2014/main" id="{6E057BB1-29B5-405C-B0FD-219583E36702}"/>
                </a:ext>
              </a:extLst>
            </p:cNvPr>
            <p:cNvSpPr/>
            <p:nvPr/>
          </p:nvSpPr>
          <p:spPr>
            <a:xfrm>
              <a:off x="1248766" y="3155997"/>
              <a:ext cx="2173339" cy="286458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EFBCAC20-FC4C-4EDB-B486-3BB7730DD175}"/>
                </a:ext>
              </a:extLst>
            </p:cNvPr>
            <p:cNvSpPr/>
            <p:nvPr/>
          </p:nvSpPr>
          <p:spPr>
            <a:xfrm>
              <a:off x="8956200" y="3155997"/>
              <a:ext cx="2161079" cy="284914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a:extLst>
              <a:ext uri="{FF2B5EF4-FFF2-40B4-BE49-F238E27FC236}">
                <a16:creationId xmlns:a16="http://schemas.microsoft.com/office/drawing/2014/main" id="{6DDA2197-09AE-4A76-AB8F-2015A3729B0E}"/>
              </a:ext>
            </a:extLst>
          </p:cNvPr>
          <p:cNvGrpSpPr/>
          <p:nvPr/>
        </p:nvGrpSpPr>
        <p:grpSpPr>
          <a:xfrm>
            <a:off x="914449" y="3382126"/>
            <a:ext cx="7415699" cy="2098898"/>
            <a:chOff x="1219265" y="3366501"/>
            <a:chExt cx="9887599" cy="2798530"/>
          </a:xfrm>
        </p:grpSpPr>
        <p:cxnSp>
          <p:nvCxnSpPr>
            <p:cNvPr id="64" name="Straight Connector 63">
              <a:extLst>
                <a:ext uri="{FF2B5EF4-FFF2-40B4-BE49-F238E27FC236}">
                  <a16:creationId xmlns:a16="http://schemas.microsoft.com/office/drawing/2014/main" id="{9D9BB243-C5F2-47DB-9237-6A2527D7EE23}"/>
                </a:ext>
              </a:extLst>
            </p:cNvPr>
            <p:cNvCxnSpPr>
              <a:cxnSpLocks/>
            </p:cNvCxnSpPr>
            <p:nvPr/>
          </p:nvCxnSpPr>
          <p:spPr>
            <a:xfrm>
              <a:off x="1219265" y="3382307"/>
              <a:ext cx="2127201" cy="2746092"/>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1CF14AFC-6A5B-49FA-8DA4-DC83B8BC21EE}"/>
                </a:ext>
              </a:extLst>
            </p:cNvPr>
            <p:cNvCxnSpPr>
              <a:cxnSpLocks/>
            </p:cNvCxnSpPr>
            <p:nvPr/>
          </p:nvCxnSpPr>
          <p:spPr>
            <a:xfrm>
              <a:off x="8979663" y="3367334"/>
              <a:ext cx="2127201" cy="2746092"/>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5403205C-EB99-4833-B5B0-A1C1D96C55E3}"/>
                </a:ext>
              </a:extLst>
            </p:cNvPr>
            <p:cNvCxnSpPr>
              <a:cxnSpLocks/>
            </p:cNvCxnSpPr>
            <p:nvPr/>
          </p:nvCxnSpPr>
          <p:spPr>
            <a:xfrm flipH="1">
              <a:off x="1219600" y="3366501"/>
              <a:ext cx="2126866" cy="2792667"/>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D945A6F8-63C8-4799-8663-505F8D5DFAC0}"/>
                </a:ext>
              </a:extLst>
            </p:cNvPr>
            <p:cNvCxnSpPr>
              <a:cxnSpLocks/>
            </p:cNvCxnSpPr>
            <p:nvPr/>
          </p:nvCxnSpPr>
          <p:spPr>
            <a:xfrm flipH="1">
              <a:off x="8951264" y="3372364"/>
              <a:ext cx="2126866" cy="2792667"/>
            </a:xfrm>
            <a:prstGeom prst="line">
              <a:avLst/>
            </a:prstGeom>
          </p:spPr>
          <p:style>
            <a:lnRef idx="3">
              <a:schemeClr val="dk1"/>
            </a:lnRef>
            <a:fillRef idx="0">
              <a:schemeClr val="dk1"/>
            </a:fillRef>
            <a:effectRef idx="2">
              <a:schemeClr val="dk1"/>
            </a:effectRef>
            <a:fontRef idx="minor">
              <a:schemeClr val="tx1"/>
            </a:fontRef>
          </p:style>
        </p:cxnSp>
      </p:grpSp>
      <p:sp>
        <p:nvSpPr>
          <p:cNvPr id="72" name="TextBox 71">
            <a:extLst>
              <a:ext uri="{FF2B5EF4-FFF2-40B4-BE49-F238E27FC236}">
                <a16:creationId xmlns:a16="http://schemas.microsoft.com/office/drawing/2014/main" id="{509BB545-EAB9-4FB5-9148-BE175FF7F640}"/>
              </a:ext>
            </a:extLst>
          </p:cNvPr>
          <p:cNvSpPr txBox="1"/>
          <p:nvPr/>
        </p:nvSpPr>
        <p:spPr>
          <a:xfrm>
            <a:off x="1249712" y="5133039"/>
            <a:ext cx="1223412" cy="323165"/>
          </a:xfrm>
          <a:prstGeom prst="rect">
            <a:avLst/>
          </a:prstGeom>
          <a:noFill/>
        </p:spPr>
        <p:txBody>
          <a:bodyPr wrap="none" rtlCol="0">
            <a:spAutoFit/>
          </a:bodyPr>
          <a:lstStyle/>
          <a:p>
            <a:r>
              <a:rPr lang="en-US" sz="1500" dirty="0"/>
              <a:t>Excavation</a:t>
            </a:r>
          </a:p>
        </p:txBody>
      </p:sp>
      <p:sp>
        <p:nvSpPr>
          <p:cNvPr id="74" name="TextBox 73">
            <a:extLst>
              <a:ext uri="{FF2B5EF4-FFF2-40B4-BE49-F238E27FC236}">
                <a16:creationId xmlns:a16="http://schemas.microsoft.com/office/drawing/2014/main" id="{8A4FDEB4-22B8-4313-8DF6-4DE72760880A}"/>
              </a:ext>
            </a:extLst>
          </p:cNvPr>
          <p:cNvSpPr txBox="1"/>
          <p:nvPr/>
        </p:nvSpPr>
        <p:spPr>
          <a:xfrm>
            <a:off x="1173931" y="5407846"/>
            <a:ext cx="1399742" cy="300082"/>
          </a:xfrm>
          <a:prstGeom prst="rect">
            <a:avLst/>
          </a:prstGeom>
          <a:noFill/>
        </p:spPr>
        <p:txBody>
          <a:bodyPr wrap="none" rtlCol="0">
            <a:spAutoFit/>
          </a:bodyPr>
          <a:lstStyle/>
          <a:p>
            <a:r>
              <a:rPr lang="en-US" sz="1350" dirty="0"/>
              <a:t>Concrete Slab</a:t>
            </a:r>
          </a:p>
        </p:txBody>
      </p:sp>
      <p:sp>
        <p:nvSpPr>
          <p:cNvPr id="75" name="TextBox 74">
            <a:extLst>
              <a:ext uri="{FF2B5EF4-FFF2-40B4-BE49-F238E27FC236}">
                <a16:creationId xmlns:a16="http://schemas.microsoft.com/office/drawing/2014/main" id="{E4CD8D28-4B23-4D78-8E4F-F013A140199D}"/>
              </a:ext>
            </a:extLst>
          </p:cNvPr>
          <p:cNvSpPr txBox="1"/>
          <p:nvPr/>
        </p:nvSpPr>
        <p:spPr>
          <a:xfrm>
            <a:off x="1342356" y="3508121"/>
            <a:ext cx="1009153" cy="507831"/>
          </a:xfrm>
          <a:prstGeom prst="rect">
            <a:avLst/>
          </a:prstGeom>
          <a:noFill/>
        </p:spPr>
        <p:txBody>
          <a:bodyPr wrap="square" rtlCol="0">
            <a:spAutoFit/>
          </a:bodyPr>
          <a:lstStyle/>
          <a:p>
            <a:r>
              <a:rPr lang="en-US" sz="1350" dirty="0" err="1"/>
              <a:t>Geofaomblocks</a:t>
            </a:r>
            <a:endParaRPr lang="en-US" sz="1350" dirty="0"/>
          </a:p>
        </p:txBody>
      </p:sp>
      <p:sp>
        <p:nvSpPr>
          <p:cNvPr id="76" name="TextBox 75">
            <a:extLst>
              <a:ext uri="{FF2B5EF4-FFF2-40B4-BE49-F238E27FC236}">
                <a16:creationId xmlns:a16="http://schemas.microsoft.com/office/drawing/2014/main" id="{FAD0153E-0697-470E-90EE-7F5F1B1FE055}"/>
              </a:ext>
            </a:extLst>
          </p:cNvPr>
          <p:cNvSpPr txBox="1"/>
          <p:nvPr/>
        </p:nvSpPr>
        <p:spPr>
          <a:xfrm>
            <a:off x="1239843" y="3157665"/>
            <a:ext cx="1394934" cy="300082"/>
          </a:xfrm>
          <a:prstGeom prst="rect">
            <a:avLst/>
          </a:prstGeom>
          <a:noFill/>
        </p:spPr>
        <p:txBody>
          <a:bodyPr wrap="none" rtlCol="0">
            <a:spAutoFit/>
          </a:bodyPr>
          <a:lstStyle/>
          <a:p>
            <a:r>
              <a:rPr lang="en-US" sz="1350" dirty="0"/>
              <a:t>Bridge Footing</a:t>
            </a:r>
          </a:p>
        </p:txBody>
      </p:sp>
      <p:sp>
        <p:nvSpPr>
          <p:cNvPr id="78" name="TextBox 77">
            <a:extLst>
              <a:ext uri="{FF2B5EF4-FFF2-40B4-BE49-F238E27FC236}">
                <a16:creationId xmlns:a16="http://schemas.microsoft.com/office/drawing/2014/main" id="{A4A9B2BD-BD63-467D-BC75-F9248CF9742D}"/>
              </a:ext>
            </a:extLst>
          </p:cNvPr>
          <p:cNvSpPr txBox="1"/>
          <p:nvPr/>
        </p:nvSpPr>
        <p:spPr>
          <a:xfrm>
            <a:off x="3828154" y="2878249"/>
            <a:ext cx="2095445" cy="300082"/>
          </a:xfrm>
          <a:prstGeom prst="rect">
            <a:avLst/>
          </a:prstGeom>
          <a:noFill/>
        </p:spPr>
        <p:txBody>
          <a:bodyPr wrap="none" rtlCol="0">
            <a:spAutoFit/>
          </a:bodyPr>
          <a:lstStyle/>
          <a:p>
            <a:r>
              <a:rPr lang="en-US" sz="1350" dirty="0">
                <a:solidFill>
                  <a:schemeClr val="bg1"/>
                </a:solidFill>
              </a:rPr>
              <a:t>Truss or Modular Bridge</a:t>
            </a:r>
          </a:p>
        </p:txBody>
      </p:sp>
      <p:sp>
        <p:nvSpPr>
          <p:cNvPr id="79" name="TextBox 78">
            <a:extLst>
              <a:ext uri="{FF2B5EF4-FFF2-40B4-BE49-F238E27FC236}">
                <a16:creationId xmlns:a16="http://schemas.microsoft.com/office/drawing/2014/main" id="{6457F128-5926-4FFB-959F-CAA249EDAE45}"/>
              </a:ext>
            </a:extLst>
          </p:cNvPr>
          <p:cNvSpPr txBox="1"/>
          <p:nvPr/>
        </p:nvSpPr>
        <p:spPr>
          <a:xfrm>
            <a:off x="19093" y="3013675"/>
            <a:ext cx="1053494" cy="300082"/>
          </a:xfrm>
          <a:prstGeom prst="rect">
            <a:avLst/>
          </a:prstGeom>
          <a:noFill/>
        </p:spPr>
        <p:txBody>
          <a:bodyPr wrap="none" rtlCol="0">
            <a:spAutoFit/>
          </a:bodyPr>
          <a:lstStyle/>
          <a:p>
            <a:r>
              <a:rPr lang="en-US" sz="1350" dirty="0">
                <a:solidFill>
                  <a:schemeClr val="bg1"/>
                </a:solidFill>
              </a:rPr>
              <a:t>Pavement</a:t>
            </a:r>
          </a:p>
        </p:txBody>
      </p:sp>
      <p:grpSp>
        <p:nvGrpSpPr>
          <p:cNvPr id="84" name="Group 83">
            <a:extLst>
              <a:ext uri="{FF2B5EF4-FFF2-40B4-BE49-F238E27FC236}">
                <a16:creationId xmlns:a16="http://schemas.microsoft.com/office/drawing/2014/main" id="{BB368289-42AD-4CFE-9729-42303B2BFE3A}"/>
              </a:ext>
            </a:extLst>
          </p:cNvPr>
          <p:cNvGrpSpPr/>
          <p:nvPr/>
        </p:nvGrpSpPr>
        <p:grpSpPr>
          <a:xfrm>
            <a:off x="1989390" y="4603961"/>
            <a:ext cx="2805600" cy="300082"/>
            <a:chOff x="2805546" y="4460345"/>
            <a:chExt cx="3740800" cy="400108"/>
          </a:xfrm>
        </p:grpSpPr>
        <p:sp>
          <p:nvSpPr>
            <p:cNvPr id="80" name="TextBox 79">
              <a:extLst>
                <a:ext uri="{FF2B5EF4-FFF2-40B4-BE49-F238E27FC236}">
                  <a16:creationId xmlns:a16="http://schemas.microsoft.com/office/drawing/2014/main" id="{DDEE9624-ECD5-479F-91B9-E830F37A3D2B}"/>
                </a:ext>
              </a:extLst>
            </p:cNvPr>
            <p:cNvSpPr txBox="1"/>
            <p:nvPr/>
          </p:nvSpPr>
          <p:spPr>
            <a:xfrm>
              <a:off x="3630590" y="4460345"/>
              <a:ext cx="2915756" cy="400108"/>
            </a:xfrm>
            <a:prstGeom prst="rect">
              <a:avLst/>
            </a:prstGeom>
            <a:noFill/>
          </p:spPr>
          <p:txBody>
            <a:bodyPr wrap="none" rtlCol="0">
              <a:spAutoFit/>
            </a:bodyPr>
            <a:lstStyle/>
            <a:p>
              <a:r>
                <a:rPr lang="en-US" sz="1350" dirty="0"/>
                <a:t>Seismic Restraint System</a:t>
              </a:r>
            </a:p>
          </p:txBody>
        </p:sp>
        <p:cxnSp>
          <p:nvCxnSpPr>
            <p:cNvPr id="82" name="Straight Arrow Connector 81">
              <a:extLst>
                <a:ext uri="{FF2B5EF4-FFF2-40B4-BE49-F238E27FC236}">
                  <a16:creationId xmlns:a16="http://schemas.microsoft.com/office/drawing/2014/main" id="{99DDCAF5-9E62-479F-9FC6-1C42F898593E}"/>
                </a:ext>
              </a:extLst>
            </p:cNvPr>
            <p:cNvCxnSpPr>
              <a:cxnSpLocks/>
            </p:cNvCxnSpPr>
            <p:nvPr/>
          </p:nvCxnSpPr>
          <p:spPr>
            <a:xfrm flipH="1">
              <a:off x="2805546" y="4645011"/>
              <a:ext cx="79663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1026" name="Picture 2" descr="Image result for cartoon car">
            <a:extLst>
              <a:ext uri="{FF2B5EF4-FFF2-40B4-BE49-F238E27FC236}">
                <a16:creationId xmlns:a16="http://schemas.microsoft.com/office/drawing/2014/main" id="{41773EC5-63C1-444B-8E5C-22615FF55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7500157" y="2522304"/>
            <a:ext cx="1664873" cy="5822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Related image">
            <a:extLst>
              <a:ext uri="{FF2B5EF4-FFF2-40B4-BE49-F238E27FC236}">
                <a16:creationId xmlns:a16="http://schemas.microsoft.com/office/drawing/2014/main" id="{DE26F342-A5A1-4A74-A9D9-13BBB73DDE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5620" y="6165235"/>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To front page">
            <a:extLst>
              <a:ext uri="{FF2B5EF4-FFF2-40B4-BE49-F238E27FC236}">
                <a16:creationId xmlns:a16="http://schemas.microsoft.com/office/drawing/2014/main" id="{A47AF104-FA39-42DC-9C2F-1E7DAC402FB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8" name="Picture 57">
            <a:extLst>
              <a:ext uri="{FF2B5EF4-FFF2-40B4-BE49-F238E27FC236}">
                <a16:creationId xmlns:a16="http://schemas.microsoft.com/office/drawing/2014/main" id="{97358D66-D75C-44B0-B214-66B63BDC44C7}"/>
              </a:ext>
            </a:extLst>
          </p:cNvPr>
          <p:cNvPicPr>
            <a:picLocks noChangeAspect="1"/>
          </p:cNvPicPr>
          <p:nvPr/>
        </p:nvPicPr>
        <p:blipFill>
          <a:blip r:embed="rId5"/>
          <a:stretch>
            <a:fillRect/>
          </a:stretch>
        </p:blipFill>
        <p:spPr>
          <a:xfrm>
            <a:off x="132979" y="5983363"/>
            <a:ext cx="1143000" cy="686813"/>
          </a:xfrm>
          <a:prstGeom prst="rect">
            <a:avLst/>
          </a:prstGeom>
        </p:spPr>
      </p:pic>
    </p:spTree>
    <p:extLst>
      <p:ext uri="{BB962C8B-B14F-4D97-AF65-F5344CB8AC3E}">
        <p14:creationId xmlns:p14="http://schemas.microsoft.com/office/powerpoint/2010/main" val="39172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3000" fill="hold"/>
                                        <p:tgtEl>
                                          <p:spTgt spid="53"/>
                                        </p:tgtEl>
                                        <p:attrNameLst>
                                          <p:attrName>ppt_x</p:attrName>
                                        </p:attrNameLst>
                                      </p:cBhvr>
                                      <p:tavLst>
                                        <p:tav tm="0">
                                          <p:val>
                                            <p:strVal val="#ppt_x"/>
                                          </p:val>
                                        </p:tav>
                                        <p:tav tm="100000">
                                          <p:val>
                                            <p:strVal val="#ppt_x"/>
                                          </p:val>
                                        </p:tav>
                                      </p:tavLst>
                                    </p:anim>
                                    <p:anim calcmode="lin" valueType="num">
                                      <p:cBhvr additive="base">
                                        <p:cTn id="8" dur="30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2">
                                            <p:txEl>
                                              <p:pRg st="0" end="0"/>
                                            </p:txEl>
                                          </p:spTgt>
                                        </p:tgtEl>
                                        <p:attrNameLst>
                                          <p:attrName>style.visibility</p:attrName>
                                        </p:attrNameLst>
                                      </p:cBhvr>
                                      <p:to>
                                        <p:strVal val="visible"/>
                                      </p:to>
                                    </p:set>
                                    <p:anim calcmode="lin" valueType="num">
                                      <p:cBhvr additive="base">
                                        <p:cTn id="13"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
                                            <p:txEl>
                                              <p:pRg st="0" end="0"/>
                                            </p:txEl>
                                          </p:spTgt>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1000" fill="hold"/>
                                        <p:tgtEl>
                                          <p:spTgt spid="52"/>
                                        </p:tgtEl>
                                        <p:attrNameLst>
                                          <p:attrName>ppt_x</p:attrName>
                                        </p:attrNameLst>
                                      </p:cBhvr>
                                      <p:tavLst>
                                        <p:tav tm="0">
                                          <p:val>
                                            <p:strVal val="#ppt_x"/>
                                          </p:val>
                                        </p:tav>
                                        <p:tav tm="100000">
                                          <p:val>
                                            <p:strVal val="#ppt_x"/>
                                          </p:val>
                                        </p:tav>
                                      </p:tavLst>
                                    </p:anim>
                                    <p:anim calcmode="lin" valueType="num">
                                      <p:cBhvr additive="base">
                                        <p:cTn id="19" dur="1000" fill="hold"/>
                                        <p:tgtEl>
                                          <p:spTgt spid="52"/>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ppt_x"/>
                                          </p:val>
                                        </p:tav>
                                        <p:tav tm="100000">
                                          <p:val>
                                            <p:strVal val="#ppt_x"/>
                                          </p:val>
                                        </p:tav>
                                      </p:tavLst>
                                    </p:anim>
                                    <p:anim calcmode="lin" valueType="num">
                                      <p:cBhvr additive="base">
                                        <p:cTn id="29" dur="500" fill="hold"/>
                                        <p:tgtEl>
                                          <p:spTgt spid="51"/>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ppt_x"/>
                                          </p:val>
                                        </p:tav>
                                        <p:tav tm="100000">
                                          <p:val>
                                            <p:strVal val="#ppt_x"/>
                                          </p:val>
                                        </p:tav>
                                      </p:tavLst>
                                    </p:anim>
                                    <p:anim calcmode="lin" valueType="num">
                                      <p:cBhvr additive="base">
                                        <p:cTn id="34" dur="500" fill="hold"/>
                                        <p:tgtEl>
                                          <p:spTgt spid="75"/>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3400"/>
                                        <p:tgtEl>
                                          <p:spTgt spid="57"/>
                                        </p:tgtEl>
                                      </p:cBhvr>
                                    </p:animEffect>
                                    <p:anim calcmode="lin" valueType="num">
                                      <p:cBhvr>
                                        <p:cTn id="39" dur="3400" fill="hold"/>
                                        <p:tgtEl>
                                          <p:spTgt spid="57"/>
                                        </p:tgtEl>
                                        <p:attrNameLst>
                                          <p:attrName>ppt_x</p:attrName>
                                        </p:attrNameLst>
                                      </p:cBhvr>
                                      <p:tavLst>
                                        <p:tav tm="0">
                                          <p:val>
                                            <p:strVal val="#ppt_x"/>
                                          </p:val>
                                        </p:tav>
                                        <p:tav tm="100000">
                                          <p:val>
                                            <p:strVal val="#ppt_x"/>
                                          </p:val>
                                        </p:tav>
                                      </p:tavLst>
                                    </p:anim>
                                    <p:anim calcmode="lin" valueType="num">
                                      <p:cBhvr>
                                        <p:cTn id="40" dur="3400" fill="hold"/>
                                        <p:tgtEl>
                                          <p:spTgt spid="57"/>
                                        </p:tgtEl>
                                        <p:attrNameLst>
                                          <p:attrName>ppt_y</p:attrName>
                                        </p:attrNameLst>
                                      </p:cBhvr>
                                      <p:tavLst>
                                        <p:tav tm="0">
                                          <p:val>
                                            <p:strVal val="#ppt_y+.1"/>
                                          </p:val>
                                        </p:tav>
                                        <p:tav tm="100000">
                                          <p:val>
                                            <p:strVal val="#ppt_y"/>
                                          </p:val>
                                        </p:tav>
                                      </p:tavLst>
                                    </p:anim>
                                  </p:childTnLst>
                                </p:cTn>
                              </p:par>
                            </p:childTnLst>
                          </p:cTn>
                        </p:par>
                        <p:par>
                          <p:cTn id="41" fill="hold">
                            <p:stCondLst>
                              <p:cond delay="6400"/>
                            </p:stCondLst>
                            <p:childTnLst>
                              <p:par>
                                <p:cTn id="42" presetID="42"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3000"/>
                                        <p:tgtEl>
                                          <p:spTgt spid="47"/>
                                        </p:tgtEl>
                                      </p:cBhvr>
                                    </p:animEffect>
                                    <p:anim calcmode="lin" valueType="num">
                                      <p:cBhvr>
                                        <p:cTn id="45" dur="3000" fill="hold"/>
                                        <p:tgtEl>
                                          <p:spTgt spid="47"/>
                                        </p:tgtEl>
                                        <p:attrNameLst>
                                          <p:attrName>ppt_x</p:attrName>
                                        </p:attrNameLst>
                                      </p:cBhvr>
                                      <p:tavLst>
                                        <p:tav tm="0">
                                          <p:val>
                                            <p:strVal val="#ppt_x"/>
                                          </p:val>
                                        </p:tav>
                                        <p:tav tm="100000">
                                          <p:val>
                                            <p:strVal val="#ppt_x"/>
                                          </p:val>
                                        </p:tav>
                                      </p:tavLst>
                                    </p:anim>
                                    <p:anim calcmode="lin" valueType="num">
                                      <p:cBhvr>
                                        <p:cTn id="46" dur="3000" fill="hold"/>
                                        <p:tgtEl>
                                          <p:spTgt spid="47"/>
                                        </p:tgtEl>
                                        <p:attrNameLst>
                                          <p:attrName>ppt_y</p:attrName>
                                        </p:attrNameLst>
                                      </p:cBhvr>
                                      <p:tavLst>
                                        <p:tav tm="0">
                                          <p:val>
                                            <p:strVal val="#ppt_y+.1"/>
                                          </p:val>
                                        </p:tav>
                                        <p:tav tm="100000">
                                          <p:val>
                                            <p:strVal val="#ppt_y"/>
                                          </p:val>
                                        </p:tav>
                                      </p:tavLst>
                                    </p:anim>
                                  </p:childTnLst>
                                </p:cTn>
                              </p:par>
                            </p:childTnLst>
                          </p:cTn>
                        </p:par>
                        <p:par>
                          <p:cTn id="47" fill="hold">
                            <p:stCondLst>
                              <p:cond delay="9400"/>
                            </p:stCondLst>
                            <p:childTnLst>
                              <p:par>
                                <p:cTn id="48" presetID="2" presetClass="entr" presetSubtype="1" fill="hold" grpId="0" nodeType="afterEffect">
                                  <p:stCondLst>
                                    <p:cond delay="0"/>
                                  </p:stCondLst>
                                  <p:childTnLst>
                                    <p:set>
                                      <p:cBhvr>
                                        <p:cTn id="49" dur="1" fill="hold">
                                          <p:stCondLst>
                                            <p:cond delay="0"/>
                                          </p:stCondLst>
                                        </p:cTn>
                                        <p:tgtEl>
                                          <p:spTgt spid="76"/>
                                        </p:tgtEl>
                                        <p:attrNameLst>
                                          <p:attrName>style.visibility</p:attrName>
                                        </p:attrNameLst>
                                      </p:cBhvr>
                                      <p:to>
                                        <p:strVal val="visible"/>
                                      </p:to>
                                    </p:set>
                                    <p:anim calcmode="lin" valueType="num">
                                      <p:cBhvr additive="base">
                                        <p:cTn id="50" dur="500" fill="hold"/>
                                        <p:tgtEl>
                                          <p:spTgt spid="76"/>
                                        </p:tgtEl>
                                        <p:attrNameLst>
                                          <p:attrName>ppt_x</p:attrName>
                                        </p:attrNameLst>
                                      </p:cBhvr>
                                      <p:tavLst>
                                        <p:tav tm="0">
                                          <p:val>
                                            <p:strVal val="#ppt_x"/>
                                          </p:val>
                                        </p:tav>
                                        <p:tav tm="100000">
                                          <p:val>
                                            <p:strVal val="#ppt_x"/>
                                          </p:val>
                                        </p:tav>
                                      </p:tavLst>
                                    </p:anim>
                                    <p:anim calcmode="lin" valueType="num">
                                      <p:cBhvr additive="base">
                                        <p:cTn id="51" dur="500" fill="hold"/>
                                        <p:tgtEl>
                                          <p:spTgt spid="76"/>
                                        </p:tgtEl>
                                        <p:attrNameLst>
                                          <p:attrName>ppt_y</p:attrName>
                                        </p:attrNameLst>
                                      </p:cBhvr>
                                      <p:tavLst>
                                        <p:tav tm="0">
                                          <p:val>
                                            <p:strVal val="0-#ppt_h/2"/>
                                          </p:val>
                                        </p:tav>
                                        <p:tav tm="100000">
                                          <p:val>
                                            <p:strVal val="#ppt_y"/>
                                          </p:val>
                                        </p:tav>
                                      </p:tavLst>
                                    </p:anim>
                                  </p:childTnLst>
                                </p:cTn>
                              </p:par>
                            </p:childTnLst>
                          </p:cTn>
                        </p:par>
                        <p:par>
                          <p:cTn id="52" fill="hold">
                            <p:stCondLst>
                              <p:cond delay="9900"/>
                            </p:stCondLst>
                            <p:childTnLst>
                              <p:par>
                                <p:cTn id="53" presetID="2" presetClass="entr" presetSubtype="1"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1750" fill="hold"/>
                                        <p:tgtEl>
                                          <p:spTgt spid="60"/>
                                        </p:tgtEl>
                                        <p:attrNameLst>
                                          <p:attrName>ppt_x</p:attrName>
                                        </p:attrNameLst>
                                      </p:cBhvr>
                                      <p:tavLst>
                                        <p:tav tm="0">
                                          <p:val>
                                            <p:strVal val="#ppt_x"/>
                                          </p:val>
                                        </p:tav>
                                        <p:tav tm="100000">
                                          <p:val>
                                            <p:strVal val="#ppt_x"/>
                                          </p:val>
                                        </p:tav>
                                      </p:tavLst>
                                    </p:anim>
                                    <p:anim calcmode="lin" valueType="num">
                                      <p:cBhvr additive="base">
                                        <p:cTn id="56" dur="1750" fill="hold"/>
                                        <p:tgtEl>
                                          <p:spTgt spid="60"/>
                                        </p:tgtEl>
                                        <p:attrNameLst>
                                          <p:attrName>ppt_y</p:attrName>
                                        </p:attrNameLst>
                                      </p:cBhvr>
                                      <p:tavLst>
                                        <p:tav tm="0">
                                          <p:val>
                                            <p:strVal val="0-#ppt_h/2"/>
                                          </p:val>
                                        </p:tav>
                                        <p:tav tm="100000">
                                          <p:val>
                                            <p:strVal val="#ppt_y"/>
                                          </p:val>
                                        </p:tav>
                                      </p:tavLst>
                                    </p:anim>
                                  </p:childTnLst>
                                </p:cTn>
                              </p:par>
                            </p:childTnLst>
                          </p:cTn>
                        </p:par>
                        <p:par>
                          <p:cTn id="57" fill="hold">
                            <p:stCondLst>
                              <p:cond delay="11650"/>
                            </p:stCondLst>
                            <p:childTnLst>
                              <p:par>
                                <p:cTn id="58" presetID="2" presetClass="entr" presetSubtype="1" fill="hold" grpId="0" nodeType="afterEffect">
                                  <p:stCondLst>
                                    <p:cond delay="0"/>
                                  </p:stCondLst>
                                  <p:childTnLst>
                                    <p:set>
                                      <p:cBhvr>
                                        <p:cTn id="59" dur="1" fill="hold">
                                          <p:stCondLst>
                                            <p:cond delay="0"/>
                                          </p:stCondLst>
                                        </p:cTn>
                                        <p:tgtEl>
                                          <p:spTgt spid="78"/>
                                        </p:tgtEl>
                                        <p:attrNameLst>
                                          <p:attrName>style.visibility</p:attrName>
                                        </p:attrNameLst>
                                      </p:cBhvr>
                                      <p:to>
                                        <p:strVal val="visible"/>
                                      </p:to>
                                    </p:set>
                                    <p:anim calcmode="lin" valueType="num">
                                      <p:cBhvr additive="base">
                                        <p:cTn id="60" dur="500" fill="hold"/>
                                        <p:tgtEl>
                                          <p:spTgt spid="78"/>
                                        </p:tgtEl>
                                        <p:attrNameLst>
                                          <p:attrName>ppt_x</p:attrName>
                                        </p:attrNameLst>
                                      </p:cBhvr>
                                      <p:tavLst>
                                        <p:tav tm="0">
                                          <p:val>
                                            <p:strVal val="#ppt_x"/>
                                          </p:val>
                                        </p:tav>
                                        <p:tav tm="100000">
                                          <p:val>
                                            <p:strVal val="#ppt_x"/>
                                          </p:val>
                                        </p:tav>
                                      </p:tavLst>
                                    </p:anim>
                                    <p:anim calcmode="lin" valueType="num">
                                      <p:cBhvr additive="base">
                                        <p:cTn id="61" dur="500" fill="hold"/>
                                        <p:tgtEl>
                                          <p:spTgt spid="78"/>
                                        </p:tgtEl>
                                        <p:attrNameLst>
                                          <p:attrName>ppt_y</p:attrName>
                                        </p:attrNameLst>
                                      </p:cBhvr>
                                      <p:tavLst>
                                        <p:tav tm="0">
                                          <p:val>
                                            <p:strVal val="0-#ppt_h/2"/>
                                          </p:val>
                                        </p:tav>
                                        <p:tav tm="100000">
                                          <p:val>
                                            <p:strVal val="#ppt_y"/>
                                          </p:val>
                                        </p:tav>
                                      </p:tavLst>
                                    </p:anim>
                                  </p:childTnLst>
                                </p:cTn>
                              </p:par>
                            </p:childTnLst>
                          </p:cTn>
                        </p:par>
                        <p:par>
                          <p:cTn id="62" fill="hold">
                            <p:stCondLst>
                              <p:cond delay="12150"/>
                            </p:stCondLst>
                            <p:childTnLst>
                              <p:par>
                                <p:cTn id="63" presetID="2" presetClass="entr" presetSubtype="1" fill="hold" nodeType="afterEffect">
                                  <p:stCondLst>
                                    <p:cond delay="5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3000" fill="hold"/>
                                        <p:tgtEl>
                                          <p:spTgt spid="23"/>
                                        </p:tgtEl>
                                        <p:attrNameLst>
                                          <p:attrName>ppt_x</p:attrName>
                                        </p:attrNameLst>
                                      </p:cBhvr>
                                      <p:tavLst>
                                        <p:tav tm="0">
                                          <p:val>
                                            <p:strVal val="#ppt_x"/>
                                          </p:val>
                                        </p:tav>
                                        <p:tav tm="100000">
                                          <p:val>
                                            <p:strVal val="#ppt_x"/>
                                          </p:val>
                                        </p:tav>
                                      </p:tavLst>
                                    </p:anim>
                                    <p:anim calcmode="lin" valueType="num">
                                      <p:cBhvr additive="base">
                                        <p:cTn id="66" dur="3000" fill="hold"/>
                                        <p:tgtEl>
                                          <p:spTgt spid="23"/>
                                        </p:tgtEl>
                                        <p:attrNameLst>
                                          <p:attrName>ppt_y</p:attrName>
                                        </p:attrNameLst>
                                      </p:cBhvr>
                                      <p:tavLst>
                                        <p:tav tm="0">
                                          <p:val>
                                            <p:strVal val="0-#ppt_h/2"/>
                                          </p:val>
                                        </p:tav>
                                        <p:tav tm="100000">
                                          <p:val>
                                            <p:strVal val="#ppt_y"/>
                                          </p:val>
                                        </p:tav>
                                      </p:tavLst>
                                    </p:anim>
                                  </p:childTnLst>
                                </p:cTn>
                              </p:par>
                            </p:childTnLst>
                          </p:cTn>
                        </p:par>
                        <p:par>
                          <p:cTn id="67" fill="hold">
                            <p:stCondLst>
                              <p:cond delay="15200"/>
                            </p:stCondLst>
                            <p:childTnLst>
                              <p:par>
                                <p:cTn id="68" presetID="2" presetClass="entr" presetSubtype="1" fill="hold" grpId="0" nodeType="afterEffect">
                                  <p:stCondLst>
                                    <p:cond delay="0"/>
                                  </p:stCondLst>
                                  <p:childTnLst>
                                    <p:set>
                                      <p:cBhvr>
                                        <p:cTn id="69" dur="1" fill="hold">
                                          <p:stCondLst>
                                            <p:cond delay="0"/>
                                          </p:stCondLst>
                                        </p:cTn>
                                        <p:tgtEl>
                                          <p:spTgt spid="79"/>
                                        </p:tgtEl>
                                        <p:attrNameLst>
                                          <p:attrName>style.visibility</p:attrName>
                                        </p:attrNameLst>
                                      </p:cBhvr>
                                      <p:to>
                                        <p:strVal val="visible"/>
                                      </p:to>
                                    </p:set>
                                    <p:anim calcmode="lin" valueType="num">
                                      <p:cBhvr additive="base">
                                        <p:cTn id="70" dur="500" fill="hold"/>
                                        <p:tgtEl>
                                          <p:spTgt spid="79"/>
                                        </p:tgtEl>
                                        <p:attrNameLst>
                                          <p:attrName>ppt_x</p:attrName>
                                        </p:attrNameLst>
                                      </p:cBhvr>
                                      <p:tavLst>
                                        <p:tav tm="0">
                                          <p:val>
                                            <p:strVal val="#ppt_x"/>
                                          </p:val>
                                        </p:tav>
                                        <p:tav tm="100000">
                                          <p:val>
                                            <p:strVal val="#ppt_x"/>
                                          </p:val>
                                        </p:tav>
                                      </p:tavLst>
                                    </p:anim>
                                    <p:anim calcmode="lin" valueType="num">
                                      <p:cBhvr additive="base">
                                        <p:cTn id="71" dur="500" fill="hold"/>
                                        <p:tgtEl>
                                          <p:spTgt spid="79"/>
                                        </p:tgtEl>
                                        <p:attrNameLst>
                                          <p:attrName>ppt_y</p:attrName>
                                        </p:attrNameLst>
                                      </p:cBhvr>
                                      <p:tavLst>
                                        <p:tav tm="0">
                                          <p:val>
                                            <p:strVal val="0-#ppt_h/2"/>
                                          </p:val>
                                        </p:tav>
                                        <p:tav tm="100000">
                                          <p:val>
                                            <p:strVal val="#ppt_y"/>
                                          </p:val>
                                        </p:tav>
                                      </p:tavLst>
                                    </p:anim>
                                  </p:childTnLst>
                                </p:cTn>
                              </p:par>
                            </p:childTnLst>
                          </p:cTn>
                        </p:par>
                        <p:par>
                          <p:cTn id="72" fill="hold">
                            <p:stCondLst>
                              <p:cond delay="15700"/>
                            </p:stCondLst>
                            <p:childTnLst>
                              <p:par>
                                <p:cTn id="73" presetID="2" presetClass="entr" presetSubtype="1" fill="hold" nodeType="after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2000" fill="hold"/>
                                        <p:tgtEl>
                                          <p:spTgt spid="46"/>
                                        </p:tgtEl>
                                        <p:attrNameLst>
                                          <p:attrName>ppt_x</p:attrName>
                                        </p:attrNameLst>
                                      </p:cBhvr>
                                      <p:tavLst>
                                        <p:tav tm="0">
                                          <p:val>
                                            <p:strVal val="#ppt_x"/>
                                          </p:val>
                                        </p:tav>
                                        <p:tav tm="100000">
                                          <p:val>
                                            <p:strVal val="#ppt_x"/>
                                          </p:val>
                                        </p:tav>
                                      </p:tavLst>
                                    </p:anim>
                                    <p:anim calcmode="lin" valueType="num">
                                      <p:cBhvr additive="base">
                                        <p:cTn id="76" dur="2000" fill="hold"/>
                                        <p:tgtEl>
                                          <p:spTgt spid="46"/>
                                        </p:tgtEl>
                                        <p:attrNameLst>
                                          <p:attrName>ppt_y</p:attrName>
                                        </p:attrNameLst>
                                      </p:cBhvr>
                                      <p:tavLst>
                                        <p:tav tm="0">
                                          <p:val>
                                            <p:strVal val="0-#ppt_h/2"/>
                                          </p:val>
                                        </p:tav>
                                        <p:tav tm="100000">
                                          <p:val>
                                            <p:strVal val="#ppt_y"/>
                                          </p:val>
                                        </p:tav>
                                      </p:tavLst>
                                    </p:anim>
                                  </p:childTnLst>
                                </p:cTn>
                              </p:par>
                            </p:childTnLst>
                          </p:cTn>
                        </p:par>
                        <p:par>
                          <p:cTn id="77" fill="hold">
                            <p:stCondLst>
                              <p:cond delay="17700"/>
                            </p:stCondLst>
                            <p:childTnLst>
                              <p:par>
                                <p:cTn id="78" presetID="2" presetClass="entr" presetSubtype="1" fill="hold" nodeType="afterEffect">
                                  <p:stCondLst>
                                    <p:cond delay="0"/>
                                  </p:stCondLst>
                                  <p:childTnLst>
                                    <p:set>
                                      <p:cBhvr>
                                        <p:cTn id="79" dur="1" fill="hold">
                                          <p:stCondLst>
                                            <p:cond delay="0"/>
                                          </p:stCondLst>
                                        </p:cTn>
                                        <p:tgtEl>
                                          <p:spTgt spid="71"/>
                                        </p:tgtEl>
                                        <p:attrNameLst>
                                          <p:attrName>style.visibility</p:attrName>
                                        </p:attrNameLst>
                                      </p:cBhvr>
                                      <p:to>
                                        <p:strVal val="visible"/>
                                      </p:to>
                                    </p:set>
                                    <p:anim calcmode="lin" valueType="num">
                                      <p:cBhvr additive="base">
                                        <p:cTn id="80" dur="3000" fill="hold"/>
                                        <p:tgtEl>
                                          <p:spTgt spid="71"/>
                                        </p:tgtEl>
                                        <p:attrNameLst>
                                          <p:attrName>ppt_x</p:attrName>
                                        </p:attrNameLst>
                                      </p:cBhvr>
                                      <p:tavLst>
                                        <p:tav tm="0">
                                          <p:val>
                                            <p:strVal val="#ppt_x"/>
                                          </p:val>
                                        </p:tav>
                                        <p:tav tm="100000">
                                          <p:val>
                                            <p:strVal val="#ppt_x"/>
                                          </p:val>
                                        </p:tav>
                                      </p:tavLst>
                                    </p:anim>
                                    <p:anim calcmode="lin" valueType="num">
                                      <p:cBhvr additive="base">
                                        <p:cTn id="81" dur="3000" fill="hold"/>
                                        <p:tgtEl>
                                          <p:spTgt spid="71"/>
                                        </p:tgtEl>
                                        <p:attrNameLst>
                                          <p:attrName>ppt_y</p:attrName>
                                        </p:attrNameLst>
                                      </p:cBhvr>
                                      <p:tavLst>
                                        <p:tav tm="0">
                                          <p:val>
                                            <p:strVal val="0-#ppt_h/2"/>
                                          </p:val>
                                        </p:tav>
                                        <p:tav tm="100000">
                                          <p:val>
                                            <p:strVal val="#ppt_y"/>
                                          </p:val>
                                        </p:tav>
                                      </p:tavLst>
                                    </p:anim>
                                  </p:childTnLst>
                                </p:cTn>
                              </p:par>
                            </p:childTnLst>
                          </p:cTn>
                        </p:par>
                        <p:par>
                          <p:cTn id="82" fill="hold">
                            <p:stCondLst>
                              <p:cond delay="20700"/>
                            </p:stCondLst>
                            <p:childTnLst>
                              <p:par>
                                <p:cTn id="83" presetID="2" presetClass="entr" presetSubtype="1" fill="hold" nodeType="after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additive="base">
                                        <p:cTn id="85" dur="500" fill="hold"/>
                                        <p:tgtEl>
                                          <p:spTgt spid="84"/>
                                        </p:tgtEl>
                                        <p:attrNameLst>
                                          <p:attrName>ppt_x</p:attrName>
                                        </p:attrNameLst>
                                      </p:cBhvr>
                                      <p:tavLst>
                                        <p:tav tm="0">
                                          <p:val>
                                            <p:strVal val="#ppt_x"/>
                                          </p:val>
                                        </p:tav>
                                        <p:tav tm="100000">
                                          <p:val>
                                            <p:strVal val="#ppt_x"/>
                                          </p:val>
                                        </p:tav>
                                      </p:tavLst>
                                    </p:anim>
                                    <p:anim calcmode="lin" valueType="num">
                                      <p:cBhvr additive="base">
                                        <p:cTn id="86" dur="500" fill="hold"/>
                                        <p:tgtEl>
                                          <p:spTgt spid="84"/>
                                        </p:tgtEl>
                                        <p:attrNameLst>
                                          <p:attrName>ppt_y</p:attrName>
                                        </p:attrNameLst>
                                      </p:cBhvr>
                                      <p:tavLst>
                                        <p:tav tm="0">
                                          <p:val>
                                            <p:strVal val="0-#ppt_h/2"/>
                                          </p:val>
                                        </p:tav>
                                        <p:tav tm="100000">
                                          <p:val>
                                            <p:strVal val="#ppt_y"/>
                                          </p:val>
                                        </p:tav>
                                      </p:tavLst>
                                    </p:anim>
                                  </p:childTnLst>
                                </p:cTn>
                              </p:par>
                            </p:childTnLst>
                          </p:cTn>
                        </p:par>
                        <p:par>
                          <p:cTn id="87" fill="hold">
                            <p:stCondLst>
                              <p:cond delay="21200"/>
                            </p:stCondLst>
                            <p:childTnLst>
                              <p:par>
                                <p:cTn id="88" presetID="2" presetClass="entr" presetSubtype="8" fill="hold" nodeType="afterEffect">
                                  <p:stCondLst>
                                    <p:cond delay="0"/>
                                  </p:stCondLst>
                                  <p:childTnLst>
                                    <p:set>
                                      <p:cBhvr>
                                        <p:cTn id="89" dur="1" fill="hold">
                                          <p:stCondLst>
                                            <p:cond delay="0"/>
                                          </p:stCondLst>
                                        </p:cTn>
                                        <p:tgtEl>
                                          <p:spTgt spid="1026"/>
                                        </p:tgtEl>
                                        <p:attrNameLst>
                                          <p:attrName>style.visibility</p:attrName>
                                        </p:attrNameLst>
                                      </p:cBhvr>
                                      <p:to>
                                        <p:strVal val="visible"/>
                                      </p:to>
                                    </p:set>
                                    <p:anim calcmode="lin" valueType="num">
                                      <p:cBhvr additive="base">
                                        <p:cTn id="90" dur="3000" fill="hold"/>
                                        <p:tgtEl>
                                          <p:spTgt spid="1026"/>
                                        </p:tgtEl>
                                        <p:attrNameLst>
                                          <p:attrName>ppt_x</p:attrName>
                                        </p:attrNameLst>
                                      </p:cBhvr>
                                      <p:tavLst>
                                        <p:tav tm="0">
                                          <p:val>
                                            <p:strVal val="0-#ppt_w/2"/>
                                          </p:val>
                                        </p:tav>
                                        <p:tav tm="100000">
                                          <p:val>
                                            <p:strVal val="#ppt_x"/>
                                          </p:val>
                                        </p:tav>
                                      </p:tavLst>
                                    </p:anim>
                                    <p:anim calcmode="lin" valueType="num">
                                      <p:cBhvr additive="base">
                                        <p:cTn id="91" dur="3000" fill="hold"/>
                                        <p:tgtEl>
                                          <p:spTgt spid="10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74" grpId="0"/>
      <p:bldP spid="75" grpId="0"/>
      <p:bldP spid="76" grpId="0"/>
      <p:bldP spid="78" grpId="0"/>
      <p:bldP spid="7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667000" y="-34565"/>
            <a:ext cx="8153400" cy="1143000"/>
          </a:xfrm>
        </p:spPr>
        <p:txBody>
          <a:bodyPr>
            <a:normAutofit/>
          </a:bodyPr>
          <a:lstStyle/>
          <a:p>
            <a:pPr eaLnBrk="1" hangingPunct="1"/>
            <a:r>
              <a:rPr lang="en-US" sz="2400" dirty="0">
                <a:latin typeface="Arial Rounded MT Bold" panose="020F0704030504030204" pitchFamily="34" charset="0"/>
              </a:rPr>
              <a:t>Atlantis Reborn?</a:t>
            </a:r>
          </a:p>
        </p:txBody>
      </p:sp>
      <p:sp>
        <p:nvSpPr>
          <p:cNvPr id="7" name="Line 4">
            <a:extLst>
              <a:ext uri="{FF2B5EF4-FFF2-40B4-BE49-F238E27FC236}">
                <a16:creationId xmlns:a16="http://schemas.microsoft.com/office/drawing/2014/main" id="{0B4C4FD0-8415-46DE-8207-2D499DA6E449}"/>
              </a:ext>
            </a:extLst>
          </p:cNvPr>
          <p:cNvSpPr>
            <a:spLocks noChangeShapeType="1"/>
          </p:cNvSpPr>
          <p:nvPr/>
        </p:nvSpPr>
        <p:spPr bwMode="auto">
          <a:xfrm>
            <a:off x="1066800"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146" name="Picture 2" descr="atlantis">
            <a:extLst>
              <a:ext uri="{FF2B5EF4-FFF2-40B4-BE49-F238E27FC236}">
                <a16:creationId xmlns:a16="http://schemas.microsoft.com/office/drawing/2014/main" id="{8044E1B6-1551-4EB8-84BE-7024AC7FD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5732281" cy="5732281"/>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28600"/>
            <a:ext cx="8915400" cy="762000"/>
          </a:xfrm>
        </p:spPr>
        <p:txBody>
          <a:bodyPr>
            <a:normAutofit/>
          </a:bodyPr>
          <a:lstStyle/>
          <a:p>
            <a:pPr algn="ctr"/>
            <a:r>
              <a:rPr lang="en-US" sz="2400" b="1" dirty="0"/>
              <a:t>Expressways on Styrofoam?</a:t>
            </a:r>
          </a:p>
        </p:txBody>
      </p:sp>
      <p:sp>
        <p:nvSpPr>
          <p:cNvPr id="7" name="Line 4">
            <a:extLst>
              <a:ext uri="{FF2B5EF4-FFF2-40B4-BE49-F238E27FC236}">
                <a16:creationId xmlns:a16="http://schemas.microsoft.com/office/drawing/2014/main" id="{73A078CB-FDE5-4FE3-9EEF-0FC3BC8DA5B2}"/>
              </a:ext>
            </a:extLst>
          </p:cNvPr>
          <p:cNvSpPr>
            <a:spLocks noChangeShapeType="1"/>
          </p:cNvSpPr>
          <p:nvPr/>
        </p:nvSpPr>
        <p:spPr bwMode="auto">
          <a:xfrm>
            <a:off x="12954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grpSp>
        <p:nvGrpSpPr>
          <p:cNvPr id="4" name="Group 3">
            <a:extLst>
              <a:ext uri="{FF2B5EF4-FFF2-40B4-BE49-F238E27FC236}">
                <a16:creationId xmlns:a16="http://schemas.microsoft.com/office/drawing/2014/main" id="{822D5A9E-16A0-4343-86BA-62E41DC2F24F}"/>
              </a:ext>
            </a:extLst>
          </p:cNvPr>
          <p:cNvGrpSpPr/>
          <p:nvPr/>
        </p:nvGrpSpPr>
        <p:grpSpPr>
          <a:xfrm>
            <a:off x="1295400" y="4572000"/>
            <a:ext cx="6326588" cy="1988266"/>
            <a:chOff x="762000" y="2743200"/>
            <a:chExt cx="7014376" cy="2438400"/>
          </a:xfrm>
        </p:grpSpPr>
        <p:pic>
          <p:nvPicPr>
            <p:cNvPr id="1026" name="Picture 2" descr="Styrofoam Cup Samples – Limelight Paper &amp; Partyware">
              <a:extLst>
                <a:ext uri="{FF2B5EF4-FFF2-40B4-BE49-F238E27FC236}">
                  <a16:creationId xmlns:a16="http://schemas.microsoft.com/office/drawing/2014/main" id="{11CE334B-6D20-4DE9-878C-2523951E2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7432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yrofoam Cup Samples – Limelight Paper &amp; Partyware">
              <a:extLst>
                <a:ext uri="{FF2B5EF4-FFF2-40B4-BE49-F238E27FC236}">
                  <a16:creationId xmlns:a16="http://schemas.microsoft.com/office/drawing/2014/main" id="{93A6C3DA-190C-419C-9A83-D7FED1657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yrofoam Cup Samples – Limelight Paper &amp; Partyware">
              <a:extLst>
                <a:ext uri="{FF2B5EF4-FFF2-40B4-BE49-F238E27FC236}">
                  <a16:creationId xmlns:a16="http://schemas.microsoft.com/office/drawing/2014/main" id="{D480C773-5E39-4C29-A0A7-7A4F8FD0C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7432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yrofoam Cup Samples – Limelight Paper &amp; Partyware">
              <a:extLst>
                <a:ext uri="{FF2B5EF4-FFF2-40B4-BE49-F238E27FC236}">
                  <a16:creationId xmlns:a16="http://schemas.microsoft.com/office/drawing/2014/main" id="{528D2D16-69D8-4CBD-A5EE-4F0F0C019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976" y="2743200"/>
              <a:ext cx="2438400" cy="2438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E3A51FE9-FC8B-482C-B944-7D361BC71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76400"/>
            <a:ext cx="5334000" cy="3117122"/>
          </a:xfrm>
          <a:prstGeom prst="rect">
            <a:avLst/>
          </a:prstGeom>
          <a:effectLst>
            <a:softEdge rad="241300"/>
          </a:effectLst>
        </p:spPr>
      </p:pic>
    </p:spTree>
    <p:extLst>
      <p:ext uri="{BB962C8B-B14F-4D97-AF65-F5344CB8AC3E}">
        <p14:creationId xmlns:p14="http://schemas.microsoft.com/office/powerpoint/2010/main" val="17829961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01 oceanix floating city busan">
            <a:extLst>
              <a:ext uri="{FF2B5EF4-FFF2-40B4-BE49-F238E27FC236}">
                <a16:creationId xmlns:a16="http://schemas.microsoft.com/office/drawing/2014/main" id="{6F81DC89-106C-44CC-BB1B-A2AA38C08D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764438"/>
            <a:ext cx="4991100" cy="2830023"/>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3200400" y="-34565"/>
            <a:ext cx="4876800" cy="1143000"/>
          </a:xfrm>
        </p:spPr>
        <p:txBody>
          <a:bodyPr>
            <a:normAutofit/>
          </a:bodyPr>
          <a:lstStyle/>
          <a:p>
            <a:pPr eaLnBrk="1" hangingPunct="1"/>
            <a:r>
              <a:rPr lang="en-US" sz="2400" dirty="0">
                <a:latin typeface="Arial Rounded MT Bold" panose="020F0704030504030204" pitchFamily="34" charset="0"/>
              </a:rPr>
              <a:t>Floating cities</a:t>
            </a:r>
          </a:p>
        </p:txBody>
      </p:sp>
      <p:sp>
        <p:nvSpPr>
          <p:cNvPr id="7" name="Line 4">
            <a:extLst>
              <a:ext uri="{FF2B5EF4-FFF2-40B4-BE49-F238E27FC236}">
                <a16:creationId xmlns:a16="http://schemas.microsoft.com/office/drawing/2014/main" id="{0B4C4FD0-8415-46DE-8207-2D499DA6E449}"/>
              </a:ext>
            </a:extLst>
          </p:cNvPr>
          <p:cNvSpPr>
            <a:spLocks noChangeShapeType="1"/>
          </p:cNvSpPr>
          <p:nvPr/>
        </p:nvSpPr>
        <p:spPr bwMode="auto">
          <a:xfrm>
            <a:off x="1524000"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152" name="Picture 8" descr="Oxagon port at Neom">
            <a:extLst>
              <a:ext uri="{FF2B5EF4-FFF2-40B4-BE49-F238E27FC236}">
                <a16:creationId xmlns:a16="http://schemas.microsoft.com/office/drawing/2014/main" id="{679265C3-0F2D-458D-9DC6-643EAA5E0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08435"/>
            <a:ext cx="4858081" cy="2731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0BDFFD-AE59-4EEC-AD4B-5B4D666C610F}"/>
              </a:ext>
            </a:extLst>
          </p:cNvPr>
          <p:cNvSpPr txBox="1"/>
          <p:nvPr/>
        </p:nvSpPr>
        <p:spPr>
          <a:xfrm>
            <a:off x="5260284" y="2971800"/>
            <a:ext cx="3550972" cy="369332"/>
          </a:xfrm>
          <a:prstGeom prst="rect">
            <a:avLst/>
          </a:prstGeom>
          <a:noFill/>
        </p:spPr>
        <p:txBody>
          <a:bodyPr wrap="none" rtlCol="0">
            <a:spAutoFit/>
          </a:bodyPr>
          <a:lstStyle/>
          <a:p>
            <a:r>
              <a:rPr lang="en-US" dirty="0"/>
              <a:t> </a:t>
            </a:r>
            <a:r>
              <a:rPr lang="en-US" dirty="0" err="1"/>
              <a:t>Oxagon</a:t>
            </a:r>
            <a:r>
              <a:rPr lang="en-US" dirty="0"/>
              <a:t>, Neom, Saudi Arabia</a:t>
            </a:r>
          </a:p>
        </p:txBody>
      </p:sp>
      <p:sp>
        <p:nvSpPr>
          <p:cNvPr id="8" name="TextBox 7">
            <a:extLst>
              <a:ext uri="{FF2B5EF4-FFF2-40B4-BE49-F238E27FC236}">
                <a16:creationId xmlns:a16="http://schemas.microsoft.com/office/drawing/2014/main" id="{1DA48FA8-A8CE-4512-8133-DDA230D71C75}"/>
              </a:ext>
            </a:extLst>
          </p:cNvPr>
          <p:cNvSpPr txBox="1"/>
          <p:nvPr/>
        </p:nvSpPr>
        <p:spPr>
          <a:xfrm>
            <a:off x="436450" y="5867400"/>
            <a:ext cx="3530134" cy="369332"/>
          </a:xfrm>
          <a:prstGeom prst="rect">
            <a:avLst/>
          </a:prstGeom>
          <a:noFill/>
        </p:spPr>
        <p:txBody>
          <a:bodyPr wrap="none" rtlCol="0">
            <a:spAutoFit/>
          </a:bodyPr>
          <a:lstStyle/>
          <a:p>
            <a:r>
              <a:rPr lang="en-US" dirty="0"/>
              <a:t> </a:t>
            </a:r>
            <a:r>
              <a:rPr lang="en-US" dirty="0" err="1"/>
              <a:t>Oceanix</a:t>
            </a:r>
            <a:r>
              <a:rPr lang="en-US" dirty="0"/>
              <a:t> City, Busan, S. Korea</a:t>
            </a:r>
          </a:p>
        </p:txBody>
      </p:sp>
      <p:pic>
        <p:nvPicPr>
          <p:cNvPr id="3" name="Picture 2">
            <a:extLst>
              <a:ext uri="{FF2B5EF4-FFF2-40B4-BE49-F238E27FC236}">
                <a16:creationId xmlns:a16="http://schemas.microsoft.com/office/drawing/2014/main" id="{A51FCC33-4437-7F25-1D0A-9B9F29506C5F}"/>
              </a:ext>
            </a:extLst>
          </p:cNvPr>
          <p:cNvPicPr>
            <a:picLocks noChangeAspect="1"/>
          </p:cNvPicPr>
          <p:nvPr/>
        </p:nvPicPr>
        <p:blipFill>
          <a:blip r:embed="rId4"/>
          <a:stretch>
            <a:fillRect/>
          </a:stretch>
        </p:blipFill>
        <p:spPr>
          <a:xfrm>
            <a:off x="4343400" y="1177562"/>
            <a:ext cx="757241" cy="685804"/>
          </a:xfrm>
          <a:prstGeom prst="rect">
            <a:avLst/>
          </a:prstGeom>
        </p:spPr>
      </p:pic>
    </p:spTree>
    <p:extLst>
      <p:ext uri="{BB962C8B-B14F-4D97-AF65-F5344CB8AC3E}">
        <p14:creationId xmlns:p14="http://schemas.microsoft.com/office/powerpoint/2010/main" val="1048514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0" y="26670"/>
            <a:ext cx="6629400" cy="838200"/>
          </a:xfrm>
        </p:spPr>
        <p:txBody>
          <a:bodyPr/>
          <a:lstStyle/>
          <a:p>
            <a:r>
              <a:rPr lang="en-US" sz="2400" b="1" dirty="0"/>
              <a:t>Floating Platforms and Buildings</a:t>
            </a:r>
          </a:p>
        </p:txBody>
      </p:sp>
      <p:sp>
        <p:nvSpPr>
          <p:cNvPr id="9" name="Line 4">
            <a:extLst>
              <a:ext uri="{FF2B5EF4-FFF2-40B4-BE49-F238E27FC236}">
                <a16:creationId xmlns:a16="http://schemas.microsoft.com/office/drawing/2014/main" id="{836416A9-7C0F-4EEC-A439-D092A85D053A}"/>
              </a:ext>
            </a:extLst>
          </p:cNvPr>
          <p:cNvSpPr>
            <a:spLocks noChangeShapeType="1"/>
          </p:cNvSpPr>
          <p:nvPr/>
        </p:nvSpPr>
        <p:spPr bwMode="auto">
          <a:xfrm>
            <a:off x="1306161"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2" descr="SOFT GROUND ASSOCIATES">
            <a:extLst>
              <a:ext uri="{FF2B5EF4-FFF2-40B4-BE49-F238E27FC236}">
                <a16:creationId xmlns:a16="http://schemas.microsoft.com/office/drawing/2014/main" id="{4744401E-803C-48B2-9FE1-D277819D4F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6147646"/>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C2A90E-E4AD-4AF3-9B59-48D01BD50386}"/>
              </a:ext>
            </a:extLst>
          </p:cNvPr>
          <p:cNvPicPr>
            <a:picLocks noChangeAspect="1"/>
          </p:cNvPicPr>
          <p:nvPr/>
        </p:nvPicPr>
        <p:blipFill>
          <a:blip r:embed="rId3"/>
          <a:stretch>
            <a:fillRect/>
          </a:stretch>
        </p:blipFill>
        <p:spPr>
          <a:xfrm>
            <a:off x="533400" y="1066800"/>
            <a:ext cx="4776881" cy="3553262"/>
          </a:xfrm>
          <a:prstGeom prst="rect">
            <a:avLst/>
          </a:prstGeom>
          <a:effectLst>
            <a:softEdge rad="254000"/>
          </a:effectLst>
        </p:spPr>
      </p:pic>
      <p:sp>
        <p:nvSpPr>
          <p:cNvPr id="12" name="TextBox 11">
            <a:extLst>
              <a:ext uri="{FF2B5EF4-FFF2-40B4-BE49-F238E27FC236}">
                <a16:creationId xmlns:a16="http://schemas.microsoft.com/office/drawing/2014/main" id="{FF29B78C-011A-40F1-AC4C-0CA0FBA4468E}"/>
              </a:ext>
            </a:extLst>
          </p:cNvPr>
          <p:cNvSpPr txBox="1"/>
          <p:nvPr/>
        </p:nvSpPr>
        <p:spPr>
          <a:xfrm>
            <a:off x="1143000" y="1473858"/>
            <a:ext cx="2486979" cy="523220"/>
          </a:xfrm>
          <a:prstGeom prst="rect">
            <a:avLst/>
          </a:prstGeom>
          <a:noFill/>
        </p:spPr>
        <p:txBody>
          <a:bodyPr wrap="square" rtlCol="0">
            <a:spAutoFit/>
          </a:bodyPr>
          <a:lstStyle/>
          <a:p>
            <a:r>
              <a:rPr lang="en-US" sz="1400" dirty="0">
                <a:solidFill>
                  <a:schemeClr val="bg1"/>
                </a:solidFill>
              </a:rPr>
              <a:t>Structural insulated panel</a:t>
            </a:r>
          </a:p>
          <a:p>
            <a:r>
              <a:rPr lang="en-US" sz="1400" dirty="0">
                <a:solidFill>
                  <a:schemeClr val="bg1"/>
                </a:solidFill>
              </a:rPr>
              <a:t>With polystyrene core</a:t>
            </a:r>
          </a:p>
        </p:txBody>
      </p:sp>
      <p:pic>
        <p:nvPicPr>
          <p:cNvPr id="2056" name="Picture 8" descr="SIP Panel Lifter - Vacuworx">
            <a:extLst>
              <a:ext uri="{FF2B5EF4-FFF2-40B4-BE49-F238E27FC236}">
                <a16:creationId xmlns:a16="http://schemas.microsoft.com/office/drawing/2014/main" id="{60352D99-140F-42F7-816A-85F043054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3270" y="4419600"/>
            <a:ext cx="3581400" cy="18883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599A465-5662-4E56-9CDE-FE277610F279}"/>
              </a:ext>
            </a:extLst>
          </p:cNvPr>
          <p:cNvSpPr/>
          <p:nvPr/>
        </p:nvSpPr>
        <p:spPr>
          <a:xfrm>
            <a:off x="4038600" y="6307918"/>
            <a:ext cx="2057400" cy="307777"/>
          </a:xfrm>
          <a:prstGeom prst="rect">
            <a:avLst/>
          </a:prstGeom>
        </p:spPr>
        <p:txBody>
          <a:bodyPr wrap="square">
            <a:spAutoFit/>
          </a:bodyPr>
          <a:lstStyle/>
          <a:p>
            <a:r>
              <a:rPr lang="en-US" sz="1400" dirty="0"/>
              <a:t>SIP Construction</a:t>
            </a:r>
          </a:p>
        </p:txBody>
      </p:sp>
      <p:sp>
        <p:nvSpPr>
          <p:cNvPr id="14" name="TextBox 13">
            <a:extLst>
              <a:ext uri="{FF2B5EF4-FFF2-40B4-BE49-F238E27FC236}">
                <a16:creationId xmlns:a16="http://schemas.microsoft.com/office/drawing/2014/main" id="{7DC2D93E-B570-48DF-BE48-448751D93170}"/>
              </a:ext>
            </a:extLst>
          </p:cNvPr>
          <p:cNvSpPr txBox="1"/>
          <p:nvPr/>
        </p:nvSpPr>
        <p:spPr>
          <a:xfrm>
            <a:off x="152400" y="4994427"/>
            <a:ext cx="3320704" cy="738664"/>
          </a:xfrm>
          <a:prstGeom prst="rect">
            <a:avLst/>
          </a:prstGeom>
          <a:noFill/>
        </p:spPr>
        <p:txBody>
          <a:bodyPr wrap="square" rtlCol="0">
            <a:spAutoFit/>
          </a:bodyPr>
          <a:lstStyle/>
          <a:p>
            <a:r>
              <a:rPr lang="en-US" sz="1400" dirty="0"/>
              <a:t>SIPs can be up to 70 percent more energy efficient than conventional buildings</a:t>
            </a:r>
          </a:p>
        </p:txBody>
      </p:sp>
      <p:pic>
        <p:nvPicPr>
          <p:cNvPr id="11" name="Picture 10">
            <a:extLst>
              <a:ext uri="{FF2B5EF4-FFF2-40B4-BE49-F238E27FC236}">
                <a16:creationId xmlns:a16="http://schemas.microsoft.com/office/drawing/2014/main" id="{090D76E5-B607-4F2B-BCD4-61DEA7E275A7}"/>
              </a:ext>
            </a:extLst>
          </p:cNvPr>
          <p:cNvPicPr>
            <a:picLocks noChangeAspect="1"/>
          </p:cNvPicPr>
          <p:nvPr/>
        </p:nvPicPr>
        <p:blipFill>
          <a:blip r:embed="rId5"/>
          <a:stretch>
            <a:fillRect/>
          </a:stretch>
        </p:blipFill>
        <p:spPr>
          <a:xfrm>
            <a:off x="3544385" y="4116842"/>
            <a:ext cx="1273720" cy="834689"/>
          </a:xfrm>
          <a:prstGeom prst="rect">
            <a:avLst/>
          </a:prstGeom>
        </p:spPr>
      </p:pic>
      <p:pic>
        <p:nvPicPr>
          <p:cNvPr id="1026" name="Picture 2" descr="Floating Golf Green made with EPS Buoyancy components">
            <a:extLst>
              <a:ext uri="{FF2B5EF4-FFF2-40B4-BE49-F238E27FC236}">
                <a16:creationId xmlns:a16="http://schemas.microsoft.com/office/drawing/2014/main" id="{9B41918B-9ABC-4C27-BA73-F17840851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328706"/>
            <a:ext cx="3329082" cy="22193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66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0" y="26670"/>
            <a:ext cx="6629400" cy="838200"/>
          </a:xfrm>
        </p:spPr>
        <p:txBody>
          <a:bodyPr/>
          <a:lstStyle/>
          <a:p>
            <a:r>
              <a:rPr lang="en-US" sz="2400" b="1" dirty="0"/>
              <a:t>Construction of Floating Platforms</a:t>
            </a:r>
          </a:p>
        </p:txBody>
      </p:sp>
      <p:sp>
        <p:nvSpPr>
          <p:cNvPr id="9" name="Line 4">
            <a:extLst>
              <a:ext uri="{FF2B5EF4-FFF2-40B4-BE49-F238E27FC236}">
                <a16:creationId xmlns:a16="http://schemas.microsoft.com/office/drawing/2014/main" id="{836416A9-7C0F-4EEC-A439-D092A85D053A}"/>
              </a:ext>
            </a:extLst>
          </p:cNvPr>
          <p:cNvSpPr>
            <a:spLocks noChangeShapeType="1"/>
          </p:cNvSpPr>
          <p:nvPr/>
        </p:nvSpPr>
        <p:spPr bwMode="auto">
          <a:xfrm>
            <a:off x="1306161" y="762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0" name="Picture 2" descr="SOFT GROUND ASSOCIATES">
            <a:extLst>
              <a:ext uri="{FF2B5EF4-FFF2-40B4-BE49-F238E27FC236}">
                <a16:creationId xmlns:a16="http://schemas.microsoft.com/office/drawing/2014/main" id="{4744401E-803C-48B2-9FE1-D277819D4F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6147646"/>
            <a:ext cx="590094" cy="6189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0466AA-06C6-41D8-9A6C-02B1CC073B6D}"/>
              </a:ext>
            </a:extLst>
          </p:cNvPr>
          <p:cNvSpPr/>
          <p:nvPr/>
        </p:nvSpPr>
        <p:spPr>
          <a:xfrm>
            <a:off x="1115661" y="6195507"/>
            <a:ext cx="6553200" cy="523220"/>
          </a:xfrm>
          <a:prstGeom prst="rect">
            <a:avLst/>
          </a:prstGeom>
        </p:spPr>
        <p:txBody>
          <a:bodyPr wrap="square">
            <a:spAutoFit/>
          </a:bodyPr>
          <a:lstStyle/>
          <a:p>
            <a:r>
              <a:rPr lang="en-US" sz="1400" dirty="0">
                <a:solidFill>
                  <a:srgbClr val="FFFF00"/>
                </a:solidFill>
                <a:hlinkClick r:id="rId3">
                  <a:extLst>
                    <a:ext uri="{A12FA001-AC4F-418D-AE19-62706E023703}">
                      <ahyp:hlinkClr xmlns:ahyp="http://schemas.microsoft.com/office/drawing/2018/hyperlinkcolor" val="tx"/>
                    </a:ext>
                  </a:extLst>
                </a:hlinkClick>
              </a:rPr>
              <a:t>http://amphibioushomes.weebly.com/floating-foundations--bases.html</a:t>
            </a:r>
            <a:endParaRPr lang="en-US" sz="1400" dirty="0">
              <a:solidFill>
                <a:srgbClr val="FFFF00"/>
              </a:solidFill>
            </a:endParaRPr>
          </a:p>
          <a:p>
            <a:endParaRPr lang="en-US" sz="1400" dirty="0"/>
          </a:p>
        </p:txBody>
      </p:sp>
      <p:pic>
        <p:nvPicPr>
          <p:cNvPr id="4" name="Picture 3">
            <a:extLst>
              <a:ext uri="{FF2B5EF4-FFF2-40B4-BE49-F238E27FC236}">
                <a16:creationId xmlns:a16="http://schemas.microsoft.com/office/drawing/2014/main" id="{41E45CCF-3049-44F5-B956-E205828EA6B0}"/>
              </a:ext>
            </a:extLst>
          </p:cNvPr>
          <p:cNvPicPr>
            <a:picLocks noChangeAspect="1"/>
          </p:cNvPicPr>
          <p:nvPr/>
        </p:nvPicPr>
        <p:blipFill>
          <a:blip r:embed="rId4"/>
          <a:stretch>
            <a:fillRect/>
          </a:stretch>
        </p:blipFill>
        <p:spPr>
          <a:xfrm>
            <a:off x="914400" y="1037752"/>
            <a:ext cx="7080457" cy="5105399"/>
          </a:xfrm>
          <a:prstGeom prst="rect">
            <a:avLst/>
          </a:prstGeom>
        </p:spPr>
      </p:pic>
    </p:spTree>
    <p:extLst>
      <p:ext uri="{BB962C8B-B14F-4D97-AF65-F5344CB8AC3E}">
        <p14:creationId xmlns:p14="http://schemas.microsoft.com/office/powerpoint/2010/main" val="2652737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503821" y="288399"/>
            <a:ext cx="8077200" cy="1143000"/>
          </a:xfrm>
        </p:spPr>
        <p:txBody>
          <a:bodyPr>
            <a:normAutofit/>
          </a:bodyPr>
          <a:lstStyle/>
          <a:p>
            <a:pPr>
              <a:lnSpc>
                <a:spcPct val="90000"/>
              </a:lnSpc>
            </a:pPr>
            <a:r>
              <a:rPr lang="en-US" sz="2400" dirty="0">
                <a:latin typeface="Arial Rounded MT Bold" panose="020F0704030504030204" pitchFamily="34" charset="0"/>
              </a:rPr>
              <a:t>Material and Construction Considerations</a:t>
            </a:r>
            <a:br>
              <a:rPr lang="en-US" sz="2400" b="1" dirty="0"/>
            </a:br>
            <a:endParaRPr lang="en-US" sz="2400" dirty="0"/>
          </a:p>
        </p:txBody>
      </p:sp>
      <p:sp>
        <p:nvSpPr>
          <p:cNvPr id="19460" name="Text Box 4"/>
          <p:cNvSpPr txBox="1">
            <a:spLocks noChangeArrowheads="1"/>
          </p:cNvSpPr>
          <p:nvPr/>
        </p:nvSpPr>
        <p:spPr bwMode="auto">
          <a:xfrm>
            <a:off x="898525" y="1162050"/>
            <a:ext cx="184150" cy="579438"/>
          </a:xfrm>
          <a:prstGeom prst="rect">
            <a:avLst/>
          </a:prstGeom>
          <a:noFill/>
          <a:ln w="9525">
            <a:noFill/>
            <a:miter lim="800000"/>
            <a:headEnd/>
            <a:tailEnd/>
          </a:ln>
        </p:spPr>
        <p:txBody>
          <a:bodyPr wrap="none">
            <a:spAutoFit/>
          </a:bodyPr>
          <a:lstStyle/>
          <a:p>
            <a:endParaRPr lang="en-US" sz="3200" b="0">
              <a:solidFill>
                <a:srgbClr val="008000"/>
              </a:solidFill>
            </a:endParaRPr>
          </a:p>
        </p:txBody>
      </p:sp>
      <p:sp>
        <p:nvSpPr>
          <p:cNvPr id="2" name="Rectangle 1"/>
          <p:cNvSpPr/>
          <p:nvPr/>
        </p:nvSpPr>
        <p:spPr>
          <a:xfrm>
            <a:off x="365998" y="1752600"/>
            <a:ext cx="8229600" cy="3970318"/>
          </a:xfrm>
          <a:prstGeom prst="rect">
            <a:avLst/>
          </a:prstGeom>
        </p:spPr>
        <p:txBody>
          <a:bodyPr wrap="square">
            <a:spAutoFit/>
          </a:bodyPr>
          <a:lstStyle/>
          <a:p>
            <a:pPr marL="342900" indent="-342900">
              <a:buFont typeface="Arial" panose="020B0604020202020204" pitchFamily="34" charset="0"/>
              <a:buChar char="•"/>
            </a:pPr>
            <a:r>
              <a:rPr lang="en-US" b="0" u="sng" dirty="0">
                <a:latin typeface="Calibri" panose="020F0502020204030204" pitchFamily="34" charset="0"/>
              </a:rPr>
              <a:t>Buoyancy</a:t>
            </a:r>
            <a:r>
              <a:rPr lang="en-US" b="0" dirty="0">
                <a:latin typeface="Calibri" panose="020F0502020204030204" pitchFamily="34" charset="0"/>
              </a:rPr>
              <a:t> can be minimized by installing geofoam above the water table and ensuring suitable drainage. In addition, it can be counteracted by placing overlaying soils, pavements, sidewalks to sufficiently offset uplift forces resulting from buoyancy.</a:t>
            </a:r>
          </a:p>
          <a:p>
            <a:pPr marL="342900" indent="-342900">
              <a:buFont typeface="Arial" panose="020B0604020202020204" pitchFamily="34" charset="0"/>
              <a:buChar char="•"/>
            </a:pPr>
            <a:endParaRPr lang="en-US" b="0" dirty="0">
              <a:latin typeface="Calibri" panose="020F0502020204030204" pitchFamily="34" charset="0"/>
            </a:endParaRPr>
          </a:p>
          <a:p>
            <a:pPr marL="342900" indent="-342900">
              <a:buFont typeface="Arial" panose="020B0604020202020204" pitchFamily="34" charset="0"/>
              <a:buChar char="•"/>
            </a:pPr>
            <a:r>
              <a:rPr lang="en-US" b="0" u="sng" dirty="0">
                <a:latin typeface="Calibri" panose="020F0502020204030204" pitchFamily="34" charset="0"/>
              </a:rPr>
              <a:t>Chemical resistance </a:t>
            </a:r>
            <a:r>
              <a:rPr lang="en-US" b="0" dirty="0">
                <a:latin typeface="Calibri" panose="020F0502020204030204" pitchFamily="34" charset="0"/>
              </a:rPr>
              <a:t>- EPS geofoam does not decompose nor is affected by road salts. Petroleum products and other chemicals can damage EPS, so incorporation of protective layers or barriers is used (e.g., soil cover, concrete slabs, geo-membranes, etc.). </a:t>
            </a:r>
          </a:p>
          <a:p>
            <a:pPr marL="342900" indent="-342900">
              <a:buFont typeface="Arial" panose="020B0604020202020204" pitchFamily="34" charset="0"/>
              <a:buChar char="•"/>
            </a:pPr>
            <a:endParaRPr lang="en-US" b="0" dirty="0">
              <a:latin typeface="Calibri" panose="020F0502020204030204" pitchFamily="34" charset="0"/>
            </a:endParaRPr>
          </a:p>
          <a:p>
            <a:pPr marL="342900" indent="-342900">
              <a:buFont typeface="Arial" panose="020B0604020202020204" pitchFamily="34" charset="0"/>
              <a:buChar char="•"/>
            </a:pPr>
            <a:r>
              <a:rPr lang="en-US" b="0" u="sng" dirty="0">
                <a:latin typeface="Calibri" panose="020F0502020204030204" pitchFamily="34" charset="0"/>
              </a:rPr>
              <a:t>Flammability </a:t>
            </a:r>
            <a:r>
              <a:rPr lang="en-US" b="0" dirty="0">
                <a:latin typeface="Calibri" panose="020F0502020204030204" pitchFamily="34" charset="0"/>
              </a:rPr>
              <a:t>- EPS is combustible when exposed to an oxygen source, so it is important to cover with non-flammable materials (i.e., soil, etc.) and include a flame retardant. Geofoam is usually isolated by membranes, soils, or pavement in the finished application. </a:t>
            </a:r>
          </a:p>
        </p:txBody>
      </p:sp>
      <p:sp>
        <p:nvSpPr>
          <p:cNvPr id="6" name="Line 4">
            <a:extLst>
              <a:ext uri="{FF2B5EF4-FFF2-40B4-BE49-F238E27FC236}">
                <a16:creationId xmlns:a16="http://schemas.microsoft.com/office/drawing/2014/main" id="{0ECA83B0-B172-4593-A203-678DBC0967D9}"/>
              </a:ext>
            </a:extLst>
          </p:cNvPr>
          <p:cNvSpPr>
            <a:spLocks noChangeShapeType="1"/>
          </p:cNvSpPr>
          <p:nvPr/>
        </p:nvSpPr>
        <p:spPr bwMode="auto">
          <a:xfrm>
            <a:off x="14859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7" name="Picture 2" descr="SOFT GROUND ASSOCIATES">
            <a:extLst>
              <a:ext uri="{FF2B5EF4-FFF2-40B4-BE49-F238E27FC236}">
                <a16:creationId xmlns:a16="http://schemas.microsoft.com/office/drawing/2014/main" id="{995B6114-35CF-4EC8-A8E2-B0299CE0C1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6096000"/>
            <a:ext cx="590094" cy="61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51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err="1">
                <a:latin typeface="Arial Rounded MT Bold" panose="020F0704030504030204" pitchFamily="34" charset="0"/>
              </a:rPr>
              <a:t>bUOYANCY</a:t>
            </a:r>
            <a:r>
              <a:rPr lang="en-US" sz="2400" dirty="0">
                <a:latin typeface="Arial Rounded MT Bold" panose="020F0704030504030204" pitchFamily="34" charset="0"/>
              </a:rPr>
              <a:t> considerations </a:t>
            </a:r>
          </a:p>
        </p:txBody>
      </p:sp>
      <p:sp>
        <p:nvSpPr>
          <p:cNvPr id="7" name="Line 4">
            <a:extLst>
              <a:ext uri="{FF2B5EF4-FFF2-40B4-BE49-F238E27FC236}">
                <a16:creationId xmlns:a16="http://schemas.microsoft.com/office/drawing/2014/main" id="{CD40A79D-5421-4802-8CED-AC336902C94C}"/>
              </a:ext>
            </a:extLst>
          </p:cNvPr>
          <p:cNvSpPr>
            <a:spLocks noChangeShapeType="1"/>
          </p:cNvSpPr>
          <p:nvPr/>
        </p:nvSpPr>
        <p:spPr bwMode="auto">
          <a:xfrm>
            <a:off x="1447800" y="8382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2" name="Picture 1">
            <a:extLst>
              <a:ext uri="{FF2B5EF4-FFF2-40B4-BE49-F238E27FC236}">
                <a16:creationId xmlns:a16="http://schemas.microsoft.com/office/drawing/2014/main" id="{18CA3E24-6FA9-4747-8152-D3C8D52EDEC6}"/>
              </a:ext>
            </a:extLst>
          </p:cNvPr>
          <p:cNvPicPr>
            <a:picLocks noChangeAspect="1"/>
          </p:cNvPicPr>
          <p:nvPr/>
        </p:nvPicPr>
        <p:blipFill>
          <a:blip r:embed="rId2"/>
          <a:stretch>
            <a:fillRect/>
          </a:stretch>
        </p:blipFill>
        <p:spPr>
          <a:xfrm>
            <a:off x="381000" y="1654690"/>
            <a:ext cx="4577576" cy="1600200"/>
          </a:xfrm>
          <a:prstGeom prst="rect">
            <a:avLst/>
          </a:prstGeom>
        </p:spPr>
      </p:pic>
      <p:sp>
        <p:nvSpPr>
          <p:cNvPr id="3" name="TextBox 2">
            <a:extLst>
              <a:ext uri="{FF2B5EF4-FFF2-40B4-BE49-F238E27FC236}">
                <a16:creationId xmlns:a16="http://schemas.microsoft.com/office/drawing/2014/main" id="{3C1E6404-1586-4CFD-A23C-A0ACD5250FE5}"/>
              </a:ext>
            </a:extLst>
          </p:cNvPr>
          <p:cNvSpPr txBox="1"/>
          <p:nvPr/>
        </p:nvSpPr>
        <p:spPr>
          <a:xfrm>
            <a:off x="5029200" y="2093121"/>
            <a:ext cx="3398687" cy="369332"/>
          </a:xfrm>
          <a:prstGeom prst="rect">
            <a:avLst/>
          </a:prstGeom>
          <a:noFill/>
        </p:spPr>
        <p:txBody>
          <a:bodyPr wrap="none" rtlCol="0">
            <a:spAutoFit/>
          </a:bodyPr>
          <a:lstStyle/>
          <a:p>
            <a:r>
              <a:rPr lang="en-US" dirty="0"/>
              <a:t>Maximum groundwater level</a:t>
            </a:r>
          </a:p>
        </p:txBody>
      </p:sp>
      <p:pic>
        <p:nvPicPr>
          <p:cNvPr id="6" name="Picture 5">
            <a:extLst>
              <a:ext uri="{FF2B5EF4-FFF2-40B4-BE49-F238E27FC236}">
                <a16:creationId xmlns:a16="http://schemas.microsoft.com/office/drawing/2014/main" id="{6EC6A6AE-53F1-496E-B56B-678D21622E2D}"/>
              </a:ext>
            </a:extLst>
          </p:cNvPr>
          <p:cNvPicPr>
            <a:picLocks noChangeAspect="1"/>
          </p:cNvPicPr>
          <p:nvPr/>
        </p:nvPicPr>
        <p:blipFill>
          <a:blip r:embed="rId3"/>
          <a:stretch>
            <a:fillRect/>
          </a:stretch>
        </p:blipFill>
        <p:spPr>
          <a:xfrm>
            <a:off x="4670336" y="4020838"/>
            <a:ext cx="4451953" cy="2364943"/>
          </a:xfrm>
          <a:prstGeom prst="rect">
            <a:avLst/>
          </a:prstGeom>
        </p:spPr>
      </p:pic>
      <p:pic>
        <p:nvPicPr>
          <p:cNvPr id="8" name="Picture 2" descr="https://aerixindustries.com/wp-content/uploads/2013/02/rsz_1stacked_sample_pic.jpg">
            <a:extLst>
              <a:ext uri="{FF2B5EF4-FFF2-40B4-BE49-F238E27FC236}">
                <a16:creationId xmlns:a16="http://schemas.microsoft.com/office/drawing/2014/main" id="{BDE29B92-9C64-4A90-88B3-CF0A2F30C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397855"/>
            <a:ext cx="1945956" cy="129730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5D547AF-1D27-4B5F-98D4-40ECCC5CC0FC}"/>
              </a:ext>
            </a:extLst>
          </p:cNvPr>
          <p:cNvCxnSpPr>
            <a:cxnSpLocks/>
          </p:cNvCxnSpPr>
          <p:nvPr/>
        </p:nvCxnSpPr>
        <p:spPr>
          <a:xfrm flipV="1">
            <a:off x="4982416" y="5029200"/>
            <a:ext cx="1245977" cy="1231545"/>
          </a:xfrm>
          <a:prstGeom prst="straightConnector1">
            <a:avLst/>
          </a:prstGeom>
          <a:ln w="254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3B6621-AFA3-4FF4-9CDE-645924EAFE28}"/>
              </a:ext>
            </a:extLst>
          </p:cNvPr>
          <p:cNvSpPr txBox="1"/>
          <p:nvPr/>
        </p:nvSpPr>
        <p:spPr>
          <a:xfrm>
            <a:off x="1371600" y="3581914"/>
            <a:ext cx="2462534" cy="369332"/>
          </a:xfrm>
          <a:prstGeom prst="rect">
            <a:avLst/>
          </a:prstGeom>
          <a:noFill/>
        </p:spPr>
        <p:txBody>
          <a:bodyPr wrap="none" rtlCol="0">
            <a:spAutoFit/>
          </a:bodyPr>
          <a:lstStyle/>
          <a:p>
            <a:r>
              <a:rPr lang="en-US" dirty="0"/>
              <a:t>F resting &gt; 1.2 F uplift</a:t>
            </a:r>
          </a:p>
        </p:txBody>
      </p:sp>
      <p:sp>
        <p:nvSpPr>
          <p:cNvPr id="13" name="TextBox 12">
            <a:extLst>
              <a:ext uri="{FF2B5EF4-FFF2-40B4-BE49-F238E27FC236}">
                <a16:creationId xmlns:a16="http://schemas.microsoft.com/office/drawing/2014/main" id="{ED780607-5738-4D80-B09E-6BC75CE44398}"/>
              </a:ext>
            </a:extLst>
          </p:cNvPr>
          <p:cNvSpPr txBox="1"/>
          <p:nvPr/>
        </p:nvSpPr>
        <p:spPr>
          <a:xfrm>
            <a:off x="630607" y="1240163"/>
            <a:ext cx="4078361" cy="369332"/>
          </a:xfrm>
          <a:prstGeom prst="rect">
            <a:avLst/>
          </a:prstGeom>
          <a:noFill/>
        </p:spPr>
        <p:txBody>
          <a:bodyPr wrap="none" rtlCol="0">
            <a:spAutoFit/>
          </a:bodyPr>
          <a:lstStyle/>
          <a:p>
            <a:r>
              <a:rPr lang="en-US" dirty="0"/>
              <a:t>Option 1 -  Use weight of EPS cover</a:t>
            </a:r>
          </a:p>
        </p:txBody>
      </p:sp>
      <p:sp>
        <p:nvSpPr>
          <p:cNvPr id="14" name="Rectangle 13">
            <a:extLst>
              <a:ext uri="{FF2B5EF4-FFF2-40B4-BE49-F238E27FC236}">
                <a16:creationId xmlns:a16="http://schemas.microsoft.com/office/drawing/2014/main" id="{47EF02A4-200F-418F-AA6D-A4A6685D55E0}"/>
              </a:ext>
            </a:extLst>
          </p:cNvPr>
          <p:cNvSpPr/>
          <p:nvPr/>
        </p:nvSpPr>
        <p:spPr>
          <a:xfrm>
            <a:off x="4991781" y="2995394"/>
            <a:ext cx="3999820" cy="923330"/>
          </a:xfrm>
          <a:prstGeom prst="rect">
            <a:avLst/>
          </a:prstGeom>
        </p:spPr>
        <p:txBody>
          <a:bodyPr wrap="square">
            <a:spAutoFit/>
          </a:bodyPr>
          <a:lstStyle/>
          <a:p>
            <a:r>
              <a:rPr lang="en-US" dirty="0"/>
              <a:t>Option 2 -  Use permeable cellular </a:t>
            </a:r>
          </a:p>
          <a:p>
            <a:r>
              <a:rPr lang="en-US" dirty="0"/>
              <a:t>concrete or granular material</a:t>
            </a:r>
          </a:p>
          <a:p>
            <a:r>
              <a:rPr lang="en-US" dirty="0"/>
              <a:t>below the water table</a:t>
            </a:r>
          </a:p>
        </p:txBody>
      </p:sp>
      <p:pic>
        <p:nvPicPr>
          <p:cNvPr id="16" name="Picture 15" descr="Related image">
            <a:extLst>
              <a:ext uri="{FF2B5EF4-FFF2-40B4-BE49-F238E27FC236}">
                <a16:creationId xmlns:a16="http://schemas.microsoft.com/office/drawing/2014/main" id="{8D44F467-C303-40B3-9F9A-605B0679A6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6326770"/>
            <a:ext cx="1676399" cy="45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6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76200"/>
            <a:ext cx="8153400" cy="1143000"/>
          </a:xfrm>
        </p:spPr>
        <p:txBody>
          <a:bodyPr/>
          <a:lstStyle/>
          <a:p>
            <a:pPr algn="ctr" eaLnBrk="1" hangingPunct="1"/>
            <a:r>
              <a:rPr lang="en-US" sz="2400" dirty="0">
                <a:latin typeface="Arial Rounded MT Bold" panose="020F0704030504030204" pitchFamily="34" charset="0"/>
              </a:rPr>
              <a:t>Chemical Resistance considerations </a:t>
            </a:r>
          </a:p>
        </p:txBody>
      </p:sp>
      <p:sp>
        <p:nvSpPr>
          <p:cNvPr id="7" name="Line 4">
            <a:extLst>
              <a:ext uri="{FF2B5EF4-FFF2-40B4-BE49-F238E27FC236}">
                <a16:creationId xmlns:a16="http://schemas.microsoft.com/office/drawing/2014/main" id="{CD40A79D-5421-4802-8CED-AC336902C94C}"/>
              </a:ext>
            </a:extLst>
          </p:cNvPr>
          <p:cNvSpPr>
            <a:spLocks noChangeShapeType="1"/>
          </p:cNvSpPr>
          <p:nvPr/>
        </p:nvSpPr>
        <p:spPr bwMode="auto">
          <a:xfrm>
            <a:off x="1447800" y="8382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sp>
        <p:nvSpPr>
          <p:cNvPr id="4" name="Rectangle 3">
            <a:extLst>
              <a:ext uri="{FF2B5EF4-FFF2-40B4-BE49-F238E27FC236}">
                <a16:creationId xmlns:a16="http://schemas.microsoft.com/office/drawing/2014/main" id="{5F59DB90-55DA-468B-9EFC-AC7E2CF66FAC}"/>
              </a:ext>
            </a:extLst>
          </p:cNvPr>
          <p:cNvSpPr/>
          <p:nvPr/>
        </p:nvSpPr>
        <p:spPr>
          <a:xfrm>
            <a:off x="685800" y="1143000"/>
            <a:ext cx="7315200" cy="1347805"/>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arenBoth"/>
            </a:pPr>
            <a:r>
              <a:rPr lang="en-US" dirty="0">
                <a:latin typeface="Calibri" panose="020F0502020204030204" pitchFamily="34" charset="0"/>
                <a:ea typeface="Times New Roman" panose="02020603050405020304" pitchFamily="18" charset="0"/>
                <a:cs typeface="Times New Roman" panose="02020603050405020304" pitchFamily="18" charset="0"/>
              </a:rPr>
              <a:t>The possibility of petroleum spill is less </a:t>
            </a:r>
            <a:r>
              <a:rPr lang="en-US"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because heavy truck and vehicle traffic is not present</a:t>
            </a:r>
            <a:r>
              <a:rPr lang="en-US" dirty="0">
                <a:latin typeface="Calibri" panose="020F0502020204030204" pitchFamily="34" charset="0"/>
                <a:ea typeface="Times New Roman" panose="02020603050405020304" pitchFamily="18" charset="0"/>
                <a:cs typeface="Times New Roman" panose="02020603050405020304" pitchFamily="18" charset="0"/>
              </a:rPr>
              <a:t>.</a:t>
            </a:r>
          </a:p>
          <a:p>
            <a:pPr marL="342900" marR="0" lvl="0" indent="-342900" algn="just">
              <a:lnSpc>
                <a:spcPct val="115000"/>
              </a:lnSpc>
              <a:spcBef>
                <a:spcPts val="0"/>
              </a:spcBef>
              <a:spcAft>
                <a:spcPts val="1000"/>
              </a:spcAft>
              <a:buFont typeface="+mj-lt"/>
              <a:buAutoNum type="arabicParenBoth"/>
            </a:pPr>
            <a:r>
              <a:rPr lang="en-US" dirty="0">
                <a:latin typeface="Calibri" panose="020F0502020204030204" pitchFamily="34" charset="0"/>
                <a:ea typeface="Times New Roman" panose="02020603050405020304" pitchFamily="18" charset="0"/>
                <a:cs typeface="Times New Roman" panose="02020603050405020304" pitchFamily="18" charset="0"/>
              </a:rPr>
              <a:t>The consequences of </a:t>
            </a:r>
            <a:r>
              <a:rPr lang="en-US"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potential damage to the EPS are less because landscaping applications </a:t>
            </a:r>
            <a:r>
              <a:rPr lang="en-US" dirty="0">
                <a:latin typeface="Calibri" panose="020F0502020204030204" pitchFamily="34" charset="0"/>
                <a:ea typeface="Times New Roman" panose="02020603050405020304" pitchFamily="18" charset="0"/>
                <a:cs typeface="Times New Roman" panose="02020603050405020304" pitchFamily="18" charset="0"/>
              </a:rPr>
              <a:t>are less critical than roadway applications.</a:t>
            </a:r>
          </a:p>
        </p:txBody>
      </p:sp>
      <p:pic>
        <p:nvPicPr>
          <p:cNvPr id="8" name="Picture 2">
            <a:extLst>
              <a:ext uri="{FF2B5EF4-FFF2-40B4-BE49-F238E27FC236}">
                <a16:creationId xmlns:a16="http://schemas.microsoft.com/office/drawing/2014/main" id="{85865B63-9476-4554-8A46-EE50613208D9}"/>
              </a:ext>
            </a:extLst>
          </p:cNvPr>
          <p:cNvPicPr>
            <a:picLocks noChangeAspect="1" noChangeArrowheads="1"/>
          </p:cNvPicPr>
          <p:nvPr/>
        </p:nvPicPr>
        <p:blipFill>
          <a:blip r:embed="rId2" cstate="print"/>
          <a:srcRect/>
          <a:stretch>
            <a:fillRect/>
          </a:stretch>
        </p:blipFill>
        <p:spPr bwMode="auto">
          <a:xfrm>
            <a:off x="457200" y="2633293"/>
            <a:ext cx="4191000" cy="3375013"/>
          </a:xfrm>
          <a:prstGeom prst="rect">
            <a:avLst/>
          </a:prstGeom>
          <a:noFill/>
          <a:ln w="9525">
            <a:noFill/>
            <a:miter lim="800000"/>
            <a:headEnd/>
            <a:tailEnd/>
          </a:ln>
        </p:spPr>
      </p:pic>
      <p:cxnSp>
        <p:nvCxnSpPr>
          <p:cNvPr id="9" name="Straight Arrow Connector 8">
            <a:extLst>
              <a:ext uri="{FF2B5EF4-FFF2-40B4-BE49-F238E27FC236}">
                <a16:creationId xmlns:a16="http://schemas.microsoft.com/office/drawing/2014/main" id="{A0FCFD4C-DB16-44EC-BF34-C2F14B643C96}"/>
              </a:ext>
            </a:extLst>
          </p:cNvPr>
          <p:cNvCxnSpPr/>
          <p:nvPr/>
        </p:nvCxnSpPr>
        <p:spPr>
          <a:xfrm flipH="1">
            <a:off x="2819400" y="5833693"/>
            <a:ext cx="762000" cy="0"/>
          </a:xfrm>
          <a:prstGeom prst="straightConnector1">
            <a:avLst/>
          </a:prstGeom>
          <a:ln w="4762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52DD66C-6B07-4AD4-9F9A-2B83DCE274D2}"/>
              </a:ext>
            </a:extLst>
          </p:cNvPr>
          <p:cNvPicPr>
            <a:picLocks noChangeAspect="1"/>
          </p:cNvPicPr>
          <p:nvPr/>
        </p:nvPicPr>
        <p:blipFill>
          <a:blip r:embed="rId3"/>
          <a:stretch>
            <a:fillRect/>
          </a:stretch>
        </p:blipFill>
        <p:spPr>
          <a:xfrm>
            <a:off x="4724400" y="2625080"/>
            <a:ext cx="4144600" cy="2428006"/>
          </a:xfrm>
          <a:prstGeom prst="rect">
            <a:avLst/>
          </a:prstGeom>
        </p:spPr>
      </p:pic>
      <p:sp>
        <p:nvSpPr>
          <p:cNvPr id="12" name="TextBox 11">
            <a:extLst>
              <a:ext uri="{FF2B5EF4-FFF2-40B4-BE49-F238E27FC236}">
                <a16:creationId xmlns:a16="http://schemas.microsoft.com/office/drawing/2014/main" id="{03AC2508-B090-4C92-B35F-BA7A8B87BB0C}"/>
              </a:ext>
            </a:extLst>
          </p:cNvPr>
          <p:cNvSpPr txBox="1"/>
          <p:nvPr/>
        </p:nvSpPr>
        <p:spPr>
          <a:xfrm>
            <a:off x="609600" y="6095303"/>
            <a:ext cx="3509294" cy="523220"/>
          </a:xfrm>
          <a:prstGeom prst="rect">
            <a:avLst/>
          </a:prstGeom>
          <a:noFill/>
        </p:spPr>
        <p:txBody>
          <a:bodyPr wrap="none" rtlCol="0">
            <a:spAutoFit/>
          </a:bodyPr>
          <a:lstStyle/>
          <a:p>
            <a:r>
              <a:rPr lang="en-US" sz="1400" dirty="0"/>
              <a:t>Method 1 –  Sloped Embankment</a:t>
            </a:r>
          </a:p>
          <a:p>
            <a:r>
              <a:rPr lang="en-US" sz="1400" dirty="0"/>
              <a:t>With Geomembrane Separation Layer</a:t>
            </a:r>
          </a:p>
        </p:txBody>
      </p:sp>
      <p:sp>
        <p:nvSpPr>
          <p:cNvPr id="14" name="Rectangle 13">
            <a:extLst>
              <a:ext uri="{FF2B5EF4-FFF2-40B4-BE49-F238E27FC236}">
                <a16:creationId xmlns:a16="http://schemas.microsoft.com/office/drawing/2014/main" id="{69A17AB3-8EB2-432B-B964-C7D445BD753E}"/>
              </a:ext>
            </a:extLst>
          </p:cNvPr>
          <p:cNvSpPr/>
          <p:nvPr/>
        </p:nvSpPr>
        <p:spPr>
          <a:xfrm>
            <a:off x="4856366" y="5043771"/>
            <a:ext cx="4267200" cy="1384995"/>
          </a:xfrm>
          <a:prstGeom prst="rect">
            <a:avLst/>
          </a:prstGeom>
        </p:spPr>
        <p:txBody>
          <a:bodyPr wrap="square">
            <a:spAutoFit/>
          </a:bodyPr>
          <a:lstStyle/>
          <a:p>
            <a:r>
              <a:rPr lang="en-US" sz="1400" dirty="0"/>
              <a:t>Method 2 – Vertical Embankment with concrete Load Slab and Precast </a:t>
            </a:r>
            <a:r>
              <a:rPr lang="en-US" sz="1400" dirty="0" err="1"/>
              <a:t>ConcretePanels</a:t>
            </a:r>
            <a:endParaRPr lang="en-US" sz="1400" dirty="0"/>
          </a:p>
          <a:p>
            <a:endParaRPr lang="en-US" sz="1400" dirty="0"/>
          </a:p>
          <a:p>
            <a:r>
              <a:rPr lang="en-US" sz="1400" dirty="0"/>
              <a:t>Note Federal Highways Administration will accept either method</a:t>
            </a:r>
          </a:p>
        </p:txBody>
      </p:sp>
      <p:sp>
        <p:nvSpPr>
          <p:cNvPr id="15" name="Rectangle 14">
            <a:extLst>
              <a:ext uri="{FF2B5EF4-FFF2-40B4-BE49-F238E27FC236}">
                <a16:creationId xmlns:a16="http://schemas.microsoft.com/office/drawing/2014/main" id="{F076097A-5B00-41A1-B406-8A9F26476545}"/>
              </a:ext>
            </a:extLst>
          </p:cNvPr>
          <p:cNvSpPr/>
          <p:nvPr/>
        </p:nvSpPr>
        <p:spPr>
          <a:xfrm>
            <a:off x="4572000" y="6467776"/>
            <a:ext cx="4573753" cy="369332"/>
          </a:xfrm>
          <a:prstGeom prst="rect">
            <a:avLst/>
          </a:prstGeom>
        </p:spPr>
        <p:txBody>
          <a:bodyPr wrap="none">
            <a:spAutoFit/>
          </a:bodyPr>
          <a:lstStyle/>
          <a:p>
            <a:r>
              <a:rPr lang="en-US" b="1" i="1" dirty="0">
                <a:latin typeface="Calibri" panose="020F0502020204030204" pitchFamily="34" charset="0"/>
                <a:ea typeface="Times New Roman" panose="02020603050405020304" pitchFamily="18" charset="0"/>
                <a:cs typeface="Times New Roman" panose="02020603050405020304" pitchFamily="18" charset="0"/>
              </a:rPr>
              <a:t>I-15 Reconstruction Geofoam Task Force Team</a:t>
            </a:r>
            <a:endParaRPr lang="en-US" b="1" i="1" dirty="0"/>
          </a:p>
        </p:txBody>
      </p:sp>
    </p:spTree>
    <p:extLst>
      <p:ext uri="{BB962C8B-B14F-4D97-AF65-F5344CB8AC3E}">
        <p14:creationId xmlns:p14="http://schemas.microsoft.com/office/powerpoint/2010/main" val="890884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 y="163325"/>
            <a:ext cx="8153400" cy="762000"/>
          </a:xfrm>
        </p:spPr>
        <p:txBody>
          <a:bodyPr>
            <a:normAutofit/>
          </a:bodyPr>
          <a:lstStyle/>
          <a:p>
            <a:pPr algn="ctr" eaLnBrk="1" hangingPunct="1"/>
            <a:r>
              <a:rPr lang="en-US" sz="2400" b="1" dirty="0">
                <a:latin typeface="Arial Rounded MT Bold" panose="020F0704030504030204" pitchFamily="34" charset="0"/>
              </a:rPr>
              <a:t>Schedule Comparison</a:t>
            </a:r>
          </a:p>
        </p:txBody>
      </p:sp>
      <p:pic>
        <p:nvPicPr>
          <p:cNvPr id="6" name="Picture 5" descr="Related image">
            <a:extLst>
              <a:ext uri="{FF2B5EF4-FFF2-40B4-BE49-F238E27FC236}">
                <a16:creationId xmlns:a16="http://schemas.microsoft.com/office/drawing/2014/main" id="{5E9A9472-E092-4914-9883-723D46FC83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26770"/>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7" name="Line 4">
            <a:extLst>
              <a:ext uri="{FF2B5EF4-FFF2-40B4-BE49-F238E27FC236}">
                <a16:creationId xmlns:a16="http://schemas.microsoft.com/office/drawing/2014/main" id="{B1E076DB-056F-4988-BB3E-22EF5FB5CF21}"/>
              </a:ext>
            </a:extLst>
          </p:cNvPr>
          <p:cNvSpPr>
            <a:spLocks noChangeShapeType="1"/>
          </p:cNvSpPr>
          <p:nvPr/>
        </p:nvSpPr>
        <p:spPr bwMode="auto">
          <a:xfrm>
            <a:off x="15240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2" name="Picture 1">
            <a:extLst>
              <a:ext uri="{FF2B5EF4-FFF2-40B4-BE49-F238E27FC236}">
                <a16:creationId xmlns:a16="http://schemas.microsoft.com/office/drawing/2014/main" id="{EB404FFA-1E0D-4929-B52D-A774689F7CDC}"/>
              </a:ext>
            </a:extLst>
          </p:cNvPr>
          <p:cNvPicPr>
            <a:picLocks noChangeAspect="1"/>
          </p:cNvPicPr>
          <p:nvPr/>
        </p:nvPicPr>
        <p:blipFill>
          <a:blip r:embed="rId4"/>
          <a:stretch>
            <a:fillRect/>
          </a:stretch>
        </p:blipFill>
        <p:spPr>
          <a:xfrm>
            <a:off x="914400" y="1219200"/>
            <a:ext cx="7480787" cy="4784913"/>
          </a:xfrm>
          <a:prstGeom prst="rect">
            <a:avLst/>
          </a:prstGeom>
        </p:spPr>
      </p:pic>
    </p:spTree>
    <p:extLst>
      <p:ext uri="{BB962C8B-B14F-4D97-AF65-F5344CB8AC3E}">
        <p14:creationId xmlns:p14="http://schemas.microsoft.com/office/powerpoint/2010/main" val="1803558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 y="163325"/>
            <a:ext cx="8153400" cy="762000"/>
          </a:xfrm>
        </p:spPr>
        <p:txBody>
          <a:bodyPr>
            <a:normAutofit/>
          </a:bodyPr>
          <a:lstStyle/>
          <a:p>
            <a:pPr algn="ctr" eaLnBrk="1" hangingPunct="1"/>
            <a:r>
              <a:rPr lang="en-US" sz="2400" b="1" dirty="0">
                <a:latin typeface="Arial Rounded MT Bold" panose="020F0704030504030204" pitchFamily="34" charset="0"/>
              </a:rPr>
              <a:t>Cost Comparison</a:t>
            </a:r>
          </a:p>
        </p:txBody>
      </p:sp>
      <p:pic>
        <p:nvPicPr>
          <p:cNvPr id="6" name="Picture 5" descr="Related image">
            <a:extLst>
              <a:ext uri="{FF2B5EF4-FFF2-40B4-BE49-F238E27FC236}">
                <a16:creationId xmlns:a16="http://schemas.microsoft.com/office/drawing/2014/main" id="{5E9A9472-E092-4914-9883-723D46FC83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26770"/>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7" name="Line 4">
            <a:extLst>
              <a:ext uri="{FF2B5EF4-FFF2-40B4-BE49-F238E27FC236}">
                <a16:creationId xmlns:a16="http://schemas.microsoft.com/office/drawing/2014/main" id="{B1E076DB-056F-4988-BB3E-22EF5FB5CF21}"/>
              </a:ext>
            </a:extLst>
          </p:cNvPr>
          <p:cNvSpPr>
            <a:spLocks noChangeShapeType="1"/>
          </p:cNvSpPr>
          <p:nvPr/>
        </p:nvSpPr>
        <p:spPr bwMode="auto">
          <a:xfrm>
            <a:off x="15240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3" name="Picture 2">
            <a:extLst>
              <a:ext uri="{FF2B5EF4-FFF2-40B4-BE49-F238E27FC236}">
                <a16:creationId xmlns:a16="http://schemas.microsoft.com/office/drawing/2014/main" id="{7518C09E-4B46-49EE-9264-E8514B64378C}"/>
              </a:ext>
            </a:extLst>
          </p:cNvPr>
          <p:cNvPicPr>
            <a:picLocks noChangeAspect="1"/>
          </p:cNvPicPr>
          <p:nvPr/>
        </p:nvPicPr>
        <p:blipFill>
          <a:blip r:embed="rId4"/>
          <a:stretch>
            <a:fillRect/>
          </a:stretch>
        </p:blipFill>
        <p:spPr>
          <a:xfrm>
            <a:off x="533400" y="1162253"/>
            <a:ext cx="7543800" cy="4736225"/>
          </a:xfrm>
          <a:prstGeom prst="rect">
            <a:avLst/>
          </a:prstGeom>
        </p:spPr>
      </p:pic>
      <p:sp>
        <p:nvSpPr>
          <p:cNvPr id="4" name="TextBox 3">
            <a:extLst>
              <a:ext uri="{FF2B5EF4-FFF2-40B4-BE49-F238E27FC236}">
                <a16:creationId xmlns:a16="http://schemas.microsoft.com/office/drawing/2014/main" id="{B529C1D5-A942-4C4D-8C35-7CAE5F457044}"/>
              </a:ext>
            </a:extLst>
          </p:cNvPr>
          <p:cNvSpPr txBox="1"/>
          <p:nvPr/>
        </p:nvSpPr>
        <p:spPr>
          <a:xfrm>
            <a:off x="300285" y="6046986"/>
            <a:ext cx="5485797" cy="523220"/>
          </a:xfrm>
          <a:prstGeom prst="rect">
            <a:avLst/>
          </a:prstGeom>
          <a:noFill/>
        </p:spPr>
        <p:txBody>
          <a:bodyPr wrap="none" rtlCol="0">
            <a:spAutoFit/>
          </a:bodyPr>
          <a:lstStyle/>
          <a:p>
            <a:r>
              <a:rPr lang="en-US" sz="1400" i="1" dirty="0">
                <a:solidFill>
                  <a:srgbClr val="FFFF00"/>
                </a:solidFill>
              </a:rPr>
              <a:t>The above costs do not include utility relocation costs. </a:t>
            </a:r>
          </a:p>
          <a:p>
            <a:r>
              <a:rPr lang="en-US" sz="1400" i="1" dirty="0">
                <a:solidFill>
                  <a:srgbClr val="FFFF00"/>
                </a:solidFill>
              </a:rPr>
              <a:t>If utilities are present then geofoam is the low cost alternative</a:t>
            </a:r>
          </a:p>
        </p:txBody>
      </p:sp>
    </p:spTree>
    <p:extLst>
      <p:ext uri="{BB962C8B-B14F-4D97-AF65-F5344CB8AC3E}">
        <p14:creationId xmlns:p14="http://schemas.microsoft.com/office/powerpoint/2010/main" val="2017478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a:latin typeface="Arial Rounded MT Bold" panose="020F0704030504030204" pitchFamily="34" charset="0"/>
              </a:rPr>
              <a:t>Flammability considerations </a:t>
            </a:r>
          </a:p>
        </p:txBody>
      </p:sp>
      <p:pic>
        <p:nvPicPr>
          <p:cNvPr id="2" name="Picture 1">
            <a:extLst>
              <a:ext uri="{FF2B5EF4-FFF2-40B4-BE49-F238E27FC236}">
                <a16:creationId xmlns:a16="http://schemas.microsoft.com/office/drawing/2014/main" id="{D060C937-7430-484D-8FD9-2825F3D64344}"/>
              </a:ext>
            </a:extLst>
          </p:cNvPr>
          <p:cNvPicPr>
            <a:picLocks noChangeAspect="1"/>
          </p:cNvPicPr>
          <p:nvPr/>
        </p:nvPicPr>
        <p:blipFill>
          <a:blip r:embed="rId2"/>
          <a:stretch>
            <a:fillRect/>
          </a:stretch>
        </p:blipFill>
        <p:spPr>
          <a:xfrm>
            <a:off x="304800" y="1828800"/>
            <a:ext cx="3540380" cy="2867870"/>
          </a:xfrm>
          <a:prstGeom prst="rect">
            <a:avLst/>
          </a:prstGeom>
        </p:spPr>
      </p:pic>
      <p:sp>
        <p:nvSpPr>
          <p:cNvPr id="3" name="Rectangle 2">
            <a:extLst>
              <a:ext uri="{FF2B5EF4-FFF2-40B4-BE49-F238E27FC236}">
                <a16:creationId xmlns:a16="http://schemas.microsoft.com/office/drawing/2014/main" id="{12722154-D329-4EFF-97BE-3C42AC329C39}"/>
              </a:ext>
            </a:extLst>
          </p:cNvPr>
          <p:cNvSpPr/>
          <p:nvPr/>
        </p:nvSpPr>
        <p:spPr>
          <a:xfrm>
            <a:off x="3970488" y="927048"/>
            <a:ext cx="4495800" cy="5478423"/>
          </a:xfrm>
          <a:prstGeom prst="rect">
            <a:avLst/>
          </a:prstGeom>
        </p:spPr>
        <p:txBody>
          <a:bodyPr wrap="square">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Ordinary Expanded Polystyrene is a combustible material and will bum when set on fire. For this reason some precautions should be taken when </a:t>
            </a:r>
            <a:r>
              <a:rPr lang="en-US" sz="1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constructing</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EPS fills using the normal quality material. Such precautions may include fencing in any stockpiles on site and provide round the clock guards, or place the blocks directly inn the fill as they arrive on site, working round the clock shifts if necessary. </a:t>
            </a:r>
          </a:p>
          <a:p>
            <a:endParaRPr lang="en-US"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Alternatively a </a:t>
            </a:r>
            <a:r>
              <a:rPr lang="en-US" sz="1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self-extinguishing quality of EPS may be used</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at approximately 5 % increase in productions costs. </a:t>
            </a:r>
            <a:r>
              <a:rPr lang="en-US" sz="1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Once the EPS is covered </a:t>
            </a:r>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by the pavement material on top and soil on the side slopes, however, </a:t>
            </a:r>
            <a:r>
              <a:rPr lang="en-US" sz="1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there will not be sufficient oxygen available to sustain a fire.</a:t>
            </a:r>
          </a:p>
          <a:p>
            <a:endParaRPr lang="en-US"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Two failures due to fires have occurred in Norway and were caused by welding activities on bridge abutments adjacent to EPS fills during the construction phase. . . . So the fire potential should not be overlooked and in some counties in Norway the local highway offices are using self-extinguishing material at the somewhat higher cost in order to exclude fire hazards. A third fire incident is reported from Japan. (</a:t>
            </a:r>
            <a:r>
              <a:rPr lang="en-US" sz="14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Proceedings of EPS 1996 – Japan) </a:t>
            </a:r>
          </a:p>
        </p:txBody>
      </p:sp>
      <p:sp>
        <p:nvSpPr>
          <p:cNvPr id="7" name="Line 4">
            <a:extLst>
              <a:ext uri="{FF2B5EF4-FFF2-40B4-BE49-F238E27FC236}">
                <a16:creationId xmlns:a16="http://schemas.microsoft.com/office/drawing/2014/main" id="{CD40A79D-5421-4802-8CED-AC336902C94C}"/>
              </a:ext>
            </a:extLst>
          </p:cNvPr>
          <p:cNvSpPr>
            <a:spLocks noChangeShapeType="1"/>
          </p:cNvSpPr>
          <p:nvPr/>
        </p:nvSpPr>
        <p:spPr bwMode="auto">
          <a:xfrm>
            <a:off x="1447800" y="8382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 name="Picture 2" descr="SOFT GROUND ASSOCIATES">
            <a:extLst>
              <a:ext uri="{FF2B5EF4-FFF2-40B4-BE49-F238E27FC236}">
                <a16:creationId xmlns:a16="http://schemas.microsoft.com/office/drawing/2014/main" id="{D0180670-1AFE-4EC2-B000-0668FA1566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6096000"/>
            <a:ext cx="590094" cy="61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888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AF3679-F5BA-4E29-B3FE-457AEC1BC70B}"/>
              </a:ext>
            </a:extLst>
          </p:cNvPr>
          <p:cNvPicPr>
            <a:picLocks noChangeAspect="1"/>
          </p:cNvPicPr>
          <p:nvPr/>
        </p:nvPicPr>
        <p:blipFill>
          <a:blip r:embed="rId2"/>
          <a:stretch>
            <a:fillRect/>
          </a:stretch>
        </p:blipFill>
        <p:spPr>
          <a:xfrm>
            <a:off x="492293" y="1795380"/>
            <a:ext cx="8184476" cy="1787485"/>
          </a:xfrm>
          <a:prstGeom prst="rect">
            <a:avLst/>
          </a:prstGeom>
        </p:spPr>
      </p:pic>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a:latin typeface="Arial Rounded MT Bold" panose="020F0704030504030204" pitchFamily="34" charset="0"/>
              </a:rPr>
              <a:t>Flammability considerations </a:t>
            </a:r>
          </a:p>
        </p:txBody>
      </p:sp>
      <p:sp>
        <p:nvSpPr>
          <p:cNvPr id="7" name="Line 4">
            <a:extLst>
              <a:ext uri="{FF2B5EF4-FFF2-40B4-BE49-F238E27FC236}">
                <a16:creationId xmlns:a16="http://schemas.microsoft.com/office/drawing/2014/main" id="{CD40A79D-5421-4802-8CED-AC336902C94C}"/>
              </a:ext>
            </a:extLst>
          </p:cNvPr>
          <p:cNvSpPr>
            <a:spLocks noChangeShapeType="1"/>
          </p:cNvSpPr>
          <p:nvPr/>
        </p:nvSpPr>
        <p:spPr bwMode="auto">
          <a:xfrm>
            <a:off x="1447800" y="8382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4" name="Picture 3">
            <a:extLst>
              <a:ext uri="{FF2B5EF4-FFF2-40B4-BE49-F238E27FC236}">
                <a16:creationId xmlns:a16="http://schemas.microsoft.com/office/drawing/2014/main" id="{5D79C873-9AF8-4617-8966-849B4AB9FC7C}"/>
              </a:ext>
            </a:extLst>
          </p:cNvPr>
          <p:cNvPicPr>
            <a:picLocks noChangeAspect="1"/>
          </p:cNvPicPr>
          <p:nvPr/>
        </p:nvPicPr>
        <p:blipFill>
          <a:blip r:embed="rId3"/>
          <a:stretch>
            <a:fillRect/>
          </a:stretch>
        </p:blipFill>
        <p:spPr>
          <a:xfrm>
            <a:off x="457200" y="4419600"/>
            <a:ext cx="4191000" cy="1811991"/>
          </a:xfrm>
          <a:prstGeom prst="rect">
            <a:avLst/>
          </a:prstGeom>
        </p:spPr>
      </p:pic>
      <p:sp>
        <p:nvSpPr>
          <p:cNvPr id="5" name="TextBox 4">
            <a:extLst>
              <a:ext uri="{FF2B5EF4-FFF2-40B4-BE49-F238E27FC236}">
                <a16:creationId xmlns:a16="http://schemas.microsoft.com/office/drawing/2014/main" id="{640235EC-606C-417A-90F2-78C995F8A621}"/>
              </a:ext>
            </a:extLst>
          </p:cNvPr>
          <p:cNvSpPr txBox="1"/>
          <p:nvPr/>
        </p:nvSpPr>
        <p:spPr>
          <a:xfrm>
            <a:off x="549948" y="3931598"/>
            <a:ext cx="3881191" cy="369332"/>
          </a:xfrm>
          <a:prstGeom prst="rect">
            <a:avLst/>
          </a:prstGeom>
          <a:noFill/>
        </p:spPr>
        <p:txBody>
          <a:bodyPr wrap="none" rtlCol="0">
            <a:spAutoFit/>
          </a:bodyPr>
          <a:lstStyle/>
          <a:p>
            <a:r>
              <a:rPr lang="en-US" dirty="0"/>
              <a:t>Step 2 - Construction Precautions</a:t>
            </a:r>
          </a:p>
        </p:txBody>
      </p:sp>
      <p:sp>
        <p:nvSpPr>
          <p:cNvPr id="9" name="Rectangle 8">
            <a:extLst>
              <a:ext uri="{FF2B5EF4-FFF2-40B4-BE49-F238E27FC236}">
                <a16:creationId xmlns:a16="http://schemas.microsoft.com/office/drawing/2014/main" id="{8D718F15-FE0C-4D7C-A3D9-3EA98A95A4BB}"/>
              </a:ext>
            </a:extLst>
          </p:cNvPr>
          <p:cNvSpPr/>
          <p:nvPr/>
        </p:nvSpPr>
        <p:spPr>
          <a:xfrm>
            <a:off x="609600" y="1277033"/>
            <a:ext cx="4458272" cy="646331"/>
          </a:xfrm>
          <a:prstGeom prst="rect">
            <a:avLst/>
          </a:prstGeom>
        </p:spPr>
        <p:txBody>
          <a:bodyPr wrap="none">
            <a:spAutoFit/>
          </a:bodyPr>
          <a:lstStyle/>
          <a:p>
            <a:r>
              <a:rPr lang="en-US" dirty="0"/>
              <a:t>Step 1 – Use Flame Retardant Additive</a:t>
            </a:r>
          </a:p>
          <a:p>
            <a:endParaRPr lang="en-US" dirty="0"/>
          </a:p>
        </p:txBody>
      </p:sp>
      <p:cxnSp>
        <p:nvCxnSpPr>
          <p:cNvPr id="15" name="Straight Connector 14">
            <a:extLst>
              <a:ext uri="{FF2B5EF4-FFF2-40B4-BE49-F238E27FC236}">
                <a16:creationId xmlns:a16="http://schemas.microsoft.com/office/drawing/2014/main" id="{A801A7FC-BFBE-4AB7-A426-27BE815D8E4E}"/>
              </a:ext>
            </a:extLst>
          </p:cNvPr>
          <p:cNvCxnSpPr/>
          <p:nvPr/>
        </p:nvCxnSpPr>
        <p:spPr>
          <a:xfrm>
            <a:off x="4965531" y="2494776"/>
            <a:ext cx="243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41F19E-0236-4F17-A14F-09DF9CB5E946}"/>
              </a:ext>
            </a:extLst>
          </p:cNvPr>
          <p:cNvCxnSpPr>
            <a:cxnSpLocks/>
          </p:cNvCxnSpPr>
          <p:nvPr/>
        </p:nvCxnSpPr>
        <p:spPr>
          <a:xfrm>
            <a:off x="1536531" y="2951976"/>
            <a:ext cx="6934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91AF20-AC87-43EB-9CD7-A93809E02A6B}"/>
              </a:ext>
            </a:extLst>
          </p:cNvPr>
          <p:cNvCxnSpPr>
            <a:cxnSpLocks/>
          </p:cNvCxnSpPr>
          <p:nvPr/>
        </p:nvCxnSpPr>
        <p:spPr>
          <a:xfrm>
            <a:off x="537843" y="3485376"/>
            <a:ext cx="3818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386" name="Picture 2" descr="Geofoam | Cellofoam">
            <a:extLst>
              <a:ext uri="{FF2B5EF4-FFF2-40B4-BE49-F238E27FC236}">
                <a16:creationId xmlns:a16="http://schemas.microsoft.com/office/drawing/2014/main" id="{30B1913F-5A05-4CE7-84D2-A358EFAA86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8043" y="4462615"/>
            <a:ext cx="2775751" cy="2014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16E9745-304C-4357-A197-A0AA6B8E4BE9}"/>
              </a:ext>
            </a:extLst>
          </p:cNvPr>
          <p:cNvPicPr>
            <a:picLocks noChangeAspect="1"/>
          </p:cNvPicPr>
          <p:nvPr/>
        </p:nvPicPr>
        <p:blipFill>
          <a:blip r:embed="rId5"/>
          <a:stretch>
            <a:fillRect/>
          </a:stretch>
        </p:blipFill>
        <p:spPr>
          <a:xfrm>
            <a:off x="3827417" y="6172200"/>
            <a:ext cx="1057028" cy="583868"/>
          </a:xfrm>
          <a:prstGeom prst="rect">
            <a:avLst/>
          </a:prstGeom>
        </p:spPr>
      </p:pic>
      <p:pic>
        <p:nvPicPr>
          <p:cNvPr id="20" name="Picture 19">
            <a:extLst>
              <a:ext uri="{FF2B5EF4-FFF2-40B4-BE49-F238E27FC236}">
                <a16:creationId xmlns:a16="http://schemas.microsoft.com/office/drawing/2014/main" id="{00E9D33F-680D-4B50-9FD8-68A13E2A213F}"/>
              </a:ext>
            </a:extLst>
          </p:cNvPr>
          <p:cNvPicPr>
            <a:picLocks noChangeAspect="1"/>
          </p:cNvPicPr>
          <p:nvPr/>
        </p:nvPicPr>
        <p:blipFill>
          <a:blip r:embed="rId6"/>
          <a:stretch>
            <a:fillRect/>
          </a:stretch>
        </p:blipFill>
        <p:spPr>
          <a:xfrm>
            <a:off x="7045919" y="3427536"/>
            <a:ext cx="1676400" cy="410338"/>
          </a:xfrm>
          <a:prstGeom prst="rect">
            <a:avLst/>
          </a:prstGeom>
        </p:spPr>
      </p:pic>
      <p:sp>
        <p:nvSpPr>
          <p:cNvPr id="21" name="Rectangle 20">
            <a:extLst>
              <a:ext uri="{FF2B5EF4-FFF2-40B4-BE49-F238E27FC236}">
                <a16:creationId xmlns:a16="http://schemas.microsoft.com/office/drawing/2014/main" id="{30A91189-089E-4C59-A9C5-F7835ED94B19}"/>
              </a:ext>
            </a:extLst>
          </p:cNvPr>
          <p:cNvSpPr/>
          <p:nvPr/>
        </p:nvSpPr>
        <p:spPr>
          <a:xfrm>
            <a:off x="5003631" y="3954160"/>
            <a:ext cx="3889206" cy="369332"/>
          </a:xfrm>
          <a:prstGeom prst="rect">
            <a:avLst/>
          </a:prstGeom>
        </p:spPr>
        <p:txBody>
          <a:bodyPr wrap="none">
            <a:spAutoFit/>
          </a:bodyPr>
          <a:lstStyle/>
          <a:p>
            <a:r>
              <a:rPr lang="en-US" dirty="0"/>
              <a:t>Step 3 – Cover/Incapsulate Block</a:t>
            </a:r>
          </a:p>
        </p:txBody>
      </p:sp>
      <p:pic>
        <p:nvPicPr>
          <p:cNvPr id="24" name="Picture 2" descr="SOFT GROUND ASSOCIATES">
            <a:extLst>
              <a:ext uri="{FF2B5EF4-FFF2-40B4-BE49-F238E27FC236}">
                <a16:creationId xmlns:a16="http://schemas.microsoft.com/office/drawing/2014/main" id="{A9B65019-4E52-445D-A120-A3BB164CD1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0" y="6096000"/>
            <a:ext cx="590094" cy="61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57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67522" y="0"/>
            <a:ext cx="8153400" cy="1143000"/>
          </a:xfrm>
        </p:spPr>
        <p:txBody>
          <a:bodyPr/>
          <a:lstStyle/>
          <a:p>
            <a:pPr algn="ctr" eaLnBrk="1" hangingPunct="1"/>
            <a:r>
              <a:rPr lang="en-US" sz="2400" b="1" dirty="0"/>
              <a:t>I-15 Project – Salt valley</a:t>
            </a:r>
            <a:endParaRPr lang="en-US" sz="2400" b="1" cap="none" dirty="0"/>
          </a:p>
        </p:txBody>
      </p:sp>
      <p:sp>
        <p:nvSpPr>
          <p:cNvPr id="16" name="Line 4">
            <a:extLst>
              <a:ext uri="{FF2B5EF4-FFF2-40B4-BE49-F238E27FC236}">
                <a16:creationId xmlns:a16="http://schemas.microsoft.com/office/drawing/2014/main" id="{A3CCF9DB-A6EA-4988-BD9C-100C4B83F1D6}"/>
              </a:ext>
            </a:extLst>
          </p:cNvPr>
          <p:cNvSpPr>
            <a:spLocks noChangeShapeType="1"/>
          </p:cNvSpPr>
          <p:nvPr/>
        </p:nvSpPr>
        <p:spPr bwMode="auto">
          <a:xfrm>
            <a:off x="1143000" y="9144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3" name="Picture 2">
            <a:extLst>
              <a:ext uri="{FF2B5EF4-FFF2-40B4-BE49-F238E27FC236}">
                <a16:creationId xmlns:a16="http://schemas.microsoft.com/office/drawing/2014/main" id="{F947B0E5-1FCF-4D6C-8707-F7E30B6213C2}"/>
              </a:ext>
            </a:extLst>
          </p:cNvPr>
          <p:cNvPicPr>
            <a:picLocks noChangeAspect="1"/>
          </p:cNvPicPr>
          <p:nvPr/>
        </p:nvPicPr>
        <p:blipFill>
          <a:blip r:embed="rId2"/>
          <a:stretch>
            <a:fillRect/>
          </a:stretch>
        </p:blipFill>
        <p:spPr>
          <a:xfrm>
            <a:off x="459323" y="1070775"/>
            <a:ext cx="6348093" cy="5461163"/>
          </a:xfrm>
          <a:prstGeom prst="rect">
            <a:avLst/>
          </a:prstGeom>
        </p:spPr>
      </p:pic>
      <p:pic>
        <p:nvPicPr>
          <p:cNvPr id="17" name="Picture 16" descr="Olympic Winter Games 2002 Poster">
            <a:extLst>
              <a:ext uri="{FF2B5EF4-FFF2-40B4-BE49-F238E27FC236}">
                <a16:creationId xmlns:a16="http://schemas.microsoft.com/office/drawing/2014/main" id="{A7E98C59-BEDD-46E6-99DF-FF2D3BA27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339" y="990600"/>
            <a:ext cx="1767358" cy="265103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8" name="Picture 10" descr="https://upload.wikimedia.org/wikipedia/commons/f/fe/2002_Winter_Olympics_flame.jpg">
            <a:extLst>
              <a:ext uri="{FF2B5EF4-FFF2-40B4-BE49-F238E27FC236}">
                <a16:creationId xmlns:a16="http://schemas.microsoft.com/office/drawing/2014/main" id="{DC4F83EF-5D54-4993-B20E-7D903AFB8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794440"/>
            <a:ext cx="1871905" cy="276599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88BC71-960A-498F-BBE2-6A65F03D882E}"/>
              </a:ext>
            </a:extLst>
          </p:cNvPr>
          <p:cNvPicPr>
            <a:picLocks noChangeAspect="1"/>
          </p:cNvPicPr>
          <p:nvPr/>
        </p:nvPicPr>
        <p:blipFill>
          <a:blip r:embed="rId2"/>
          <a:stretch>
            <a:fillRect/>
          </a:stretch>
        </p:blipFill>
        <p:spPr>
          <a:xfrm>
            <a:off x="533400" y="1063858"/>
            <a:ext cx="6348093" cy="5461163"/>
          </a:xfrm>
          <a:prstGeom prst="rect">
            <a:avLst/>
          </a:prstGeom>
        </p:spPr>
      </p:pic>
      <p:pic>
        <p:nvPicPr>
          <p:cNvPr id="8" name="Picture 4" descr="Utah DOT">
            <a:extLst>
              <a:ext uri="{FF2B5EF4-FFF2-40B4-BE49-F238E27FC236}">
                <a16:creationId xmlns:a16="http://schemas.microsoft.com/office/drawing/2014/main" id="{1FCE7501-E49E-42D0-93E3-4B311F72A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715000"/>
            <a:ext cx="104775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532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 y="163325"/>
            <a:ext cx="8153400" cy="762000"/>
          </a:xfrm>
        </p:spPr>
        <p:txBody>
          <a:bodyPr>
            <a:normAutofit/>
          </a:bodyPr>
          <a:lstStyle/>
          <a:p>
            <a:pPr algn="ctr" eaLnBrk="1" hangingPunct="1"/>
            <a:r>
              <a:rPr lang="en-US" sz="2400" b="1" dirty="0">
                <a:latin typeface="Arial Rounded MT Bold" panose="020F0704030504030204" pitchFamily="34" charset="0"/>
              </a:rPr>
              <a:t>Awards</a:t>
            </a:r>
          </a:p>
        </p:txBody>
      </p:sp>
      <p:sp>
        <p:nvSpPr>
          <p:cNvPr id="5" name="TextBox 4"/>
          <p:cNvSpPr txBox="1"/>
          <p:nvPr/>
        </p:nvSpPr>
        <p:spPr>
          <a:xfrm>
            <a:off x="609600" y="1375288"/>
            <a:ext cx="8229240" cy="5016758"/>
          </a:xfrm>
          <a:prstGeom prst="rect">
            <a:avLst/>
          </a:prstGeom>
          <a:noFill/>
        </p:spPr>
        <p:txBody>
          <a:bodyPr wrap="none" rtlCol="0">
            <a:spAutoFit/>
          </a:bodyPr>
          <a:lstStyle/>
          <a:p>
            <a:pPr lvl="0"/>
            <a:r>
              <a:rPr lang="en-US" dirty="0">
                <a:latin typeface="+mn-lt"/>
              </a:rPr>
              <a:t>ASCE 2002 Outstanding Civil Engineering Achievement (OPAL) Award, </a:t>
            </a:r>
          </a:p>
          <a:p>
            <a:pPr lvl="0"/>
            <a:r>
              <a:rPr lang="en-US" dirty="0">
                <a:latin typeface="+mn-lt"/>
              </a:rPr>
              <a:t>Wasatch Constructors I-15 Reconstruction Design-Build Team, Salt Lake City,</a:t>
            </a:r>
          </a:p>
          <a:p>
            <a:pPr lvl="0"/>
            <a:r>
              <a:rPr lang="en-US" dirty="0">
                <a:latin typeface="+mn-lt"/>
              </a:rPr>
              <a:t>Utah</a:t>
            </a:r>
          </a:p>
          <a:p>
            <a:pPr lvl="0"/>
            <a:endParaRPr lang="en-US" dirty="0">
              <a:latin typeface="+mn-lt"/>
            </a:endParaRPr>
          </a:p>
          <a:p>
            <a:pPr lvl="0"/>
            <a:r>
              <a:rPr lang="en-US" dirty="0">
                <a:latin typeface="+mn-lt"/>
              </a:rPr>
              <a:t>ACEC Arizona 2006 Grand Award, </a:t>
            </a:r>
            <a:r>
              <a:rPr lang="en-US" dirty="0" err="1">
                <a:latin typeface="+mn-lt"/>
              </a:rPr>
              <a:t>Rockfall</a:t>
            </a:r>
            <a:r>
              <a:rPr lang="en-US" dirty="0">
                <a:latin typeface="+mn-lt"/>
              </a:rPr>
              <a:t> Containment and Safety, </a:t>
            </a:r>
          </a:p>
          <a:p>
            <a:pPr lvl="0"/>
            <a:r>
              <a:rPr lang="en-US" dirty="0">
                <a:latin typeface="+mn-lt"/>
              </a:rPr>
              <a:t>SR 264 at 2</a:t>
            </a:r>
            <a:r>
              <a:rPr lang="en-US" baseline="30000" dirty="0">
                <a:latin typeface="+mn-lt"/>
              </a:rPr>
              <a:t>nd</a:t>
            </a:r>
            <a:r>
              <a:rPr lang="en-US" dirty="0">
                <a:latin typeface="+mn-lt"/>
              </a:rPr>
              <a:t> Mesa, Arizona </a:t>
            </a:r>
          </a:p>
          <a:p>
            <a:pPr lvl="0"/>
            <a:endParaRPr lang="en-US" dirty="0">
              <a:latin typeface="+mn-lt"/>
            </a:endParaRPr>
          </a:p>
          <a:p>
            <a:pPr lvl="0"/>
            <a:r>
              <a:rPr lang="en-US" dirty="0">
                <a:latin typeface="+mn-lt"/>
              </a:rPr>
              <a:t>ASCE 2010 Local Outstanding Civil Engineering Achievement Awards, </a:t>
            </a:r>
          </a:p>
          <a:p>
            <a:pPr lvl="0"/>
            <a:r>
              <a:rPr lang="en-US" dirty="0">
                <a:latin typeface="+mn-lt"/>
              </a:rPr>
              <a:t>Geotechnical Category – Outstanding Award SR 519 / I-90 to SR 99,</a:t>
            </a:r>
          </a:p>
          <a:p>
            <a:pPr lvl="0"/>
            <a:r>
              <a:rPr lang="en-US" dirty="0">
                <a:latin typeface="+mn-lt"/>
              </a:rPr>
              <a:t> Intermodal Access I/C Improvements Phase 2 Design Build Project</a:t>
            </a:r>
          </a:p>
          <a:p>
            <a:pPr lvl="0"/>
            <a:r>
              <a:rPr lang="en-US" dirty="0">
                <a:latin typeface="+mn-lt"/>
              </a:rPr>
              <a:t>Seattle, Washington </a:t>
            </a:r>
          </a:p>
          <a:p>
            <a:pPr lvl="0"/>
            <a:endParaRPr lang="en-US" dirty="0">
              <a:latin typeface="+mn-lt"/>
            </a:endParaRPr>
          </a:p>
          <a:p>
            <a:pPr lvl="0"/>
            <a:r>
              <a:rPr lang="en-US" dirty="0">
                <a:latin typeface="+mn-lt"/>
              </a:rPr>
              <a:t>Rebuilding America’s Infrastructure Magazine 2012,</a:t>
            </a:r>
          </a:p>
          <a:p>
            <a:pPr lvl="0"/>
            <a:r>
              <a:rPr lang="en-US" dirty="0">
                <a:latin typeface="+mn-lt"/>
              </a:rPr>
              <a:t>Best of America’s Infrastructure – Cost Saving Approaches,</a:t>
            </a:r>
          </a:p>
          <a:p>
            <a:pPr lvl="0"/>
            <a:r>
              <a:rPr lang="en-US" dirty="0">
                <a:latin typeface="+mn-lt"/>
              </a:rPr>
              <a:t>Geofoam Embankments, UTA TRAX line, Salt Lake, City, Utah </a:t>
            </a:r>
          </a:p>
          <a:p>
            <a:endParaRPr lang="en-US" dirty="0"/>
          </a:p>
        </p:txBody>
      </p:sp>
      <p:pic>
        <p:nvPicPr>
          <p:cNvPr id="6" name="Picture 5" descr="Related image">
            <a:extLst>
              <a:ext uri="{FF2B5EF4-FFF2-40B4-BE49-F238E27FC236}">
                <a16:creationId xmlns:a16="http://schemas.microsoft.com/office/drawing/2014/main" id="{5E9A9472-E092-4914-9883-723D46FC83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326770"/>
            <a:ext cx="1676399" cy="458813"/>
          </a:xfrm>
          <a:prstGeom prst="rect">
            <a:avLst/>
          </a:prstGeom>
          <a:noFill/>
          <a:extLst>
            <a:ext uri="{909E8E84-426E-40DD-AFC4-6F175D3DCCD1}">
              <a14:hiddenFill xmlns:a14="http://schemas.microsoft.com/office/drawing/2010/main">
                <a:solidFill>
                  <a:srgbClr val="FFFFFF"/>
                </a:solidFill>
              </a14:hiddenFill>
            </a:ext>
          </a:extLst>
        </p:spPr>
      </p:pic>
      <p:sp>
        <p:nvSpPr>
          <p:cNvPr id="7" name="Line 4">
            <a:extLst>
              <a:ext uri="{FF2B5EF4-FFF2-40B4-BE49-F238E27FC236}">
                <a16:creationId xmlns:a16="http://schemas.microsoft.com/office/drawing/2014/main" id="{B1E076DB-056F-4988-BB3E-22EF5FB5CF21}"/>
              </a:ext>
            </a:extLst>
          </p:cNvPr>
          <p:cNvSpPr>
            <a:spLocks noChangeShapeType="1"/>
          </p:cNvSpPr>
          <p:nvPr/>
        </p:nvSpPr>
        <p:spPr bwMode="auto">
          <a:xfrm>
            <a:off x="15240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0BF01E0-2C62-8F06-E3A7-7531726213A2}"/>
              </a:ext>
            </a:extLst>
          </p:cNvPr>
          <p:cNvSpPr/>
          <p:nvPr/>
        </p:nvSpPr>
        <p:spPr>
          <a:xfrm>
            <a:off x="4542491" y="3580046"/>
            <a:ext cx="838200" cy="65340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CB2D5BD-5BE7-418B-AEE5-6AE054B27B49}"/>
              </a:ext>
            </a:extLst>
          </p:cNvPr>
          <p:cNvSpPr/>
          <p:nvPr/>
        </p:nvSpPr>
        <p:spPr>
          <a:xfrm>
            <a:off x="3913814" y="1036778"/>
            <a:ext cx="1272101" cy="1290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p:cNvSpPr>
            <a:spLocks noGrp="1" noChangeArrowheads="1"/>
          </p:cNvSpPr>
          <p:nvPr>
            <p:ph type="title"/>
          </p:nvPr>
        </p:nvSpPr>
        <p:spPr>
          <a:xfrm>
            <a:off x="533400" y="-45603"/>
            <a:ext cx="8153400" cy="762000"/>
          </a:xfrm>
        </p:spPr>
        <p:txBody>
          <a:bodyPr/>
          <a:lstStyle/>
          <a:p>
            <a:pPr algn="ctr" eaLnBrk="1" hangingPunct="1"/>
            <a:r>
              <a:rPr lang="en-US" sz="2400" dirty="0">
                <a:latin typeface="Arial Rounded MT Bold" panose="020F0704030504030204" pitchFamily="34" charset="0"/>
              </a:rPr>
              <a:t>Partners</a:t>
            </a:r>
          </a:p>
        </p:txBody>
      </p:sp>
      <p:sp>
        <p:nvSpPr>
          <p:cNvPr id="4" name="Line 4">
            <a:extLst>
              <a:ext uri="{FF2B5EF4-FFF2-40B4-BE49-F238E27FC236}">
                <a16:creationId xmlns:a16="http://schemas.microsoft.com/office/drawing/2014/main" id="{101D7FEC-2A20-433E-9E19-8894C97E8AD8}"/>
              </a:ext>
            </a:extLst>
          </p:cNvPr>
          <p:cNvSpPr>
            <a:spLocks noChangeShapeType="1"/>
          </p:cNvSpPr>
          <p:nvPr/>
        </p:nvSpPr>
        <p:spPr bwMode="auto">
          <a:xfrm>
            <a:off x="1676400" y="697347"/>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sp>
        <p:nvSpPr>
          <p:cNvPr id="7" name="Rectangle 6">
            <a:extLst>
              <a:ext uri="{FF2B5EF4-FFF2-40B4-BE49-F238E27FC236}">
                <a16:creationId xmlns:a16="http://schemas.microsoft.com/office/drawing/2014/main" id="{3BA4ABCD-A3B4-4957-90D8-D50A7AB49E41}"/>
              </a:ext>
            </a:extLst>
          </p:cNvPr>
          <p:cNvSpPr/>
          <p:nvPr/>
        </p:nvSpPr>
        <p:spPr>
          <a:xfrm>
            <a:off x="4607900" y="3034246"/>
            <a:ext cx="838201" cy="5033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4662409-9588-4A45-B691-E0E0C8D8C5E1}"/>
              </a:ext>
            </a:extLst>
          </p:cNvPr>
          <p:cNvPicPr>
            <a:picLocks noChangeAspect="1"/>
          </p:cNvPicPr>
          <p:nvPr/>
        </p:nvPicPr>
        <p:blipFill>
          <a:blip r:embed="rId2"/>
          <a:stretch>
            <a:fillRect/>
          </a:stretch>
        </p:blipFill>
        <p:spPr>
          <a:xfrm>
            <a:off x="245481" y="1140072"/>
            <a:ext cx="3245285" cy="2172529"/>
          </a:xfrm>
          <a:prstGeom prst="rect">
            <a:avLst/>
          </a:prstGeom>
          <a:effectLst>
            <a:softEdge rad="50800"/>
          </a:effectLst>
        </p:spPr>
      </p:pic>
      <p:pic>
        <p:nvPicPr>
          <p:cNvPr id="9" name="Picture 8">
            <a:extLst>
              <a:ext uri="{FF2B5EF4-FFF2-40B4-BE49-F238E27FC236}">
                <a16:creationId xmlns:a16="http://schemas.microsoft.com/office/drawing/2014/main" id="{2CFF3F22-A86D-4A8D-B337-AC14C510F343}"/>
              </a:ext>
            </a:extLst>
          </p:cNvPr>
          <p:cNvPicPr>
            <a:picLocks noChangeAspect="1"/>
          </p:cNvPicPr>
          <p:nvPr/>
        </p:nvPicPr>
        <p:blipFill>
          <a:blip r:embed="rId3"/>
          <a:stretch>
            <a:fillRect/>
          </a:stretch>
        </p:blipFill>
        <p:spPr>
          <a:xfrm>
            <a:off x="5788077" y="3870304"/>
            <a:ext cx="3034614" cy="2629082"/>
          </a:xfrm>
          <a:prstGeom prst="rect">
            <a:avLst/>
          </a:prstGeom>
          <a:effectLst>
            <a:softEdge rad="63500"/>
          </a:effectLst>
        </p:spPr>
      </p:pic>
      <p:pic>
        <p:nvPicPr>
          <p:cNvPr id="10" name="Picture 9">
            <a:extLst>
              <a:ext uri="{FF2B5EF4-FFF2-40B4-BE49-F238E27FC236}">
                <a16:creationId xmlns:a16="http://schemas.microsoft.com/office/drawing/2014/main" id="{9BFB496B-CC7E-4AAC-82E8-32F27A1FB509}"/>
              </a:ext>
            </a:extLst>
          </p:cNvPr>
          <p:cNvPicPr>
            <a:picLocks noChangeAspect="1"/>
          </p:cNvPicPr>
          <p:nvPr/>
        </p:nvPicPr>
        <p:blipFill>
          <a:blip r:embed="rId4"/>
          <a:stretch>
            <a:fillRect/>
          </a:stretch>
        </p:blipFill>
        <p:spPr>
          <a:xfrm>
            <a:off x="174420" y="3392947"/>
            <a:ext cx="3295922" cy="2869253"/>
          </a:xfrm>
          <a:prstGeom prst="rect">
            <a:avLst/>
          </a:prstGeom>
          <a:effectLst>
            <a:softEdge rad="12700"/>
          </a:effectLst>
        </p:spPr>
      </p:pic>
      <p:pic>
        <p:nvPicPr>
          <p:cNvPr id="11" name="Picture 10">
            <a:extLst>
              <a:ext uri="{FF2B5EF4-FFF2-40B4-BE49-F238E27FC236}">
                <a16:creationId xmlns:a16="http://schemas.microsoft.com/office/drawing/2014/main" id="{6B7145F0-EA56-49B2-85D9-655FF12A7976}"/>
              </a:ext>
            </a:extLst>
          </p:cNvPr>
          <p:cNvPicPr>
            <a:picLocks noChangeAspect="1"/>
          </p:cNvPicPr>
          <p:nvPr/>
        </p:nvPicPr>
        <p:blipFill>
          <a:blip r:embed="rId5"/>
          <a:stretch>
            <a:fillRect/>
          </a:stretch>
        </p:blipFill>
        <p:spPr>
          <a:xfrm>
            <a:off x="5771021" y="833124"/>
            <a:ext cx="3038424" cy="2987388"/>
          </a:xfrm>
          <a:prstGeom prst="rect">
            <a:avLst/>
          </a:prstGeom>
          <a:effectLst>
            <a:softEdge rad="25400"/>
          </a:effectLst>
        </p:spPr>
      </p:pic>
      <p:pic>
        <p:nvPicPr>
          <p:cNvPr id="12" name="Picture 11">
            <a:extLst>
              <a:ext uri="{FF2B5EF4-FFF2-40B4-BE49-F238E27FC236}">
                <a16:creationId xmlns:a16="http://schemas.microsoft.com/office/drawing/2014/main" id="{293F78A2-EE45-41CC-B53E-7B4FF81995CD}"/>
              </a:ext>
            </a:extLst>
          </p:cNvPr>
          <p:cNvPicPr>
            <a:picLocks noChangeAspect="1"/>
          </p:cNvPicPr>
          <p:nvPr/>
        </p:nvPicPr>
        <p:blipFill>
          <a:blip r:embed="rId6"/>
          <a:stretch>
            <a:fillRect/>
          </a:stretch>
        </p:blipFill>
        <p:spPr>
          <a:xfrm>
            <a:off x="3653226" y="2410943"/>
            <a:ext cx="1938044" cy="503388"/>
          </a:xfrm>
          <a:prstGeom prst="rect">
            <a:avLst/>
          </a:prstGeom>
        </p:spPr>
      </p:pic>
      <p:pic>
        <p:nvPicPr>
          <p:cNvPr id="13" name="Picture 12">
            <a:extLst>
              <a:ext uri="{FF2B5EF4-FFF2-40B4-BE49-F238E27FC236}">
                <a16:creationId xmlns:a16="http://schemas.microsoft.com/office/drawing/2014/main" id="{37E030DC-1C07-46A4-B9DE-0AC9D0A1CA88}"/>
              </a:ext>
            </a:extLst>
          </p:cNvPr>
          <p:cNvPicPr>
            <a:picLocks noChangeAspect="1"/>
          </p:cNvPicPr>
          <p:nvPr/>
        </p:nvPicPr>
        <p:blipFill>
          <a:blip r:embed="rId7"/>
          <a:stretch>
            <a:fillRect/>
          </a:stretch>
        </p:blipFill>
        <p:spPr>
          <a:xfrm>
            <a:off x="3659959" y="3011675"/>
            <a:ext cx="838200" cy="410617"/>
          </a:xfrm>
          <a:prstGeom prst="rect">
            <a:avLst/>
          </a:prstGeom>
        </p:spPr>
      </p:pic>
      <p:pic>
        <p:nvPicPr>
          <p:cNvPr id="10242" name="Picture 2" descr="Logo">
            <a:extLst>
              <a:ext uri="{FF2B5EF4-FFF2-40B4-BE49-F238E27FC236}">
                <a16:creationId xmlns:a16="http://schemas.microsoft.com/office/drawing/2014/main" id="{61D41595-75B3-44FD-8EC3-D01398FECD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4822" y="3068452"/>
            <a:ext cx="652462" cy="4349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me">
            <a:extLst>
              <a:ext uri="{FF2B5EF4-FFF2-40B4-BE49-F238E27FC236}">
                <a16:creationId xmlns:a16="http://schemas.microsoft.com/office/drawing/2014/main" id="{D2DB08AE-80A6-4289-9579-6B9B75B16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1574" y="1110298"/>
            <a:ext cx="11715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ission Rock Residential | Denver CO">
            <a:extLst>
              <a:ext uri="{FF2B5EF4-FFF2-40B4-BE49-F238E27FC236}">
                <a16:creationId xmlns:a16="http://schemas.microsoft.com/office/drawing/2014/main" id="{F29C1E63-326B-4BE9-A158-5BC84C4AF38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2043" y="3523514"/>
            <a:ext cx="726468" cy="7264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logo&#10;&#10;AI-generated content may be incorrect.">
            <a:extLst>
              <a:ext uri="{FF2B5EF4-FFF2-40B4-BE49-F238E27FC236}">
                <a16:creationId xmlns:a16="http://schemas.microsoft.com/office/drawing/2014/main" id="{B1D2B3D9-1120-920A-24FE-FDDDF4620C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9322" y="5270426"/>
            <a:ext cx="1014413" cy="347663"/>
          </a:xfrm>
          <a:prstGeom prst="rect">
            <a:avLst/>
          </a:prstGeom>
        </p:spPr>
      </p:pic>
      <p:pic>
        <p:nvPicPr>
          <p:cNvPr id="19" name="Picture 18">
            <a:extLst>
              <a:ext uri="{FF2B5EF4-FFF2-40B4-BE49-F238E27FC236}">
                <a16:creationId xmlns:a16="http://schemas.microsoft.com/office/drawing/2014/main" id="{1CD97C96-7DA4-3778-DACB-E258C0ECA838}"/>
              </a:ext>
            </a:extLst>
          </p:cNvPr>
          <p:cNvPicPr>
            <a:picLocks noChangeAspect="1"/>
          </p:cNvPicPr>
          <p:nvPr/>
        </p:nvPicPr>
        <p:blipFill>
          <a:blip r:embed="rId12"/>
          <a:stretch>
            <a:fillRect/>
          </a:stretch>
        </p:blipFill>
        <p:spPr>
          <a:xfrm>
            <a:off x="4607900" y="5266636"/>
            <a:ext cx="1112568" cy="338781"/>
          </a:xfrm>
          <a:prstGeom prst="rect">
            <a:avLst/>
          </a:prstGeom>
        </p:spPr>
      </p:pic>
      <p:pic>
        <p:nvPicPr>
          <p:cNvPr id="20" name="Picture 2" descr="SOFT GROUND ASSOCIATES">
            <a:extLst>
              <a:ext uri="{FF2B5EF4-FFF2-40B4-BE49-F238E27FC236}">
                <a16:creationId xmlns:a16="http://schemas.microsoft.com/office/drawing/2014/main" id="{9EAE002C-44B1-A63F-2ACE-C148FB96EAF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4180" y="6400800"/>
            <a:ext cx="434419" cy="4556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FD90A50-9386-F79B-0ABE-33B67B6768B9}"/>
              </a:ext>
            </a:extLst>
          </p:cNvPr>
          <p:cNvPicPr>
            <a:picLocks noChangeAspect="1"/>
          </p:cNvPicPr>
          <p:nvPr/>
        </p:nvPicPr>
        <p:blipFill>
          <a:blip r:embed="rId14"/>
          <a:stretch>
            <a:fillRect/>
          </a:stretch>
        </p:blipFill>
        <p:spPr>
          <a:xfrm>
            <a:off x="4546392" y="4342363"/>
            <a:ext cx="903610" cy="818365"/>
          </a:xfrm>
          <a:prstGeom prst="rect">
            <a:avLst/>
          </a:prstGeom>
        </p:spPr>
      </p:pic>
      <p:pic>
        <p:nvPicPr>
          <p:cNvPr id="24" name="Picture 23">
            <a:extLst>
              <a:ext uri="{FF2B5EF4-FFF2-40B4-BE49-F238E27FC236}">
                <a16:creationId xmlns:a16="http://schemas.microsoft.com/office/drawing/2014/main" id="{90B4B9AA-F661-43F1-1466-D446E842717D}"/>
              </a:ext>
            </a:extLst>
          </p:cNvPr>
          <p:cNvPicPr>
            <a:picLocks noChangeAspect="1"/>
          </p:cNvPicPr>
          <p:nvPr/>
        </p:nvPicPr>
        <p:blipFill>
          <a:blip r:embed="rId15"/>
          <a:stretch>
            <a:fillRect/>
          </a:stretch>
        </p:blipFill>
        <p:spPr>
          <a:xfrm>
            <a:off x="3784807" y="5682504"/>
            <a:ext cx="1609136" cy="627872"/>
          </a:xfrm>
          <a:prstGeom prst="rect">
            <a:avLst/>
          </a:prstGeom>
        </p:spPr>
      </p:pic>
      <p:pic>
        <p:nvPicPr>
          <p:cNvPr id="25" name="Picture 24">
            <a:extLst>
              <a:ext uri="{FF2B5EF4-FFF2-40B4-BE49-F238E27FC236}">
                <a16:creationId xmlns:a16="http://schemas.microsoft.com/office/drawing/2014/main" id="{2CA1793E-79BC-767B-890F-04B085118B38}"/>
              </a:ext>
            </a:extLst>
          </p:cNvPr>
          <p:cNvPicPr>
            <a:picLocks noChangeAspect="1"/>
          </p:cNvPicPr>
          <p:nvPr/>
        </p:nvPicPr>
        <p:blipFill>
          <a:blip r:embed="rId16"/>
          <a:stretch>
            <a:fillRect/>
          </a:stretch>
        </p:blipFill>
        <p:spPr>
          <a:xfrm>
            <a:off x="4610100" y="3652988"/>
            <a:ext cx="725592" cy="467521"/>
          </a:xfrm>
          <a:prstGeom prst="rect">
            <a:avLst/>
          </a:prstGeom>
        </p:spPr>
      </p:pic>
      <p:pic>
        <p:nvPicPr>
          <p:cNvPr id="27" name="Picture 26">
            <a:extLst>
              <a:ext uri="{FF2B5EF4-FFF2-40B4-BE49-F238E27FC236}">
                <a16:creationId xmlns:a16="http://schemas.microsoft.com/office/drawing/2014/main" id="{544BD142-C6B4-47C4-4BA3-7F7141BE9FD4}"/>
              </a:ext>
            </a:extLst>
          </p:cNvPr>
          <p:cNvPicPr>
            <a:picLocks noChangeAspect="1"/>
          </p:cNvPicPr>
          <p:nvPr/>
        </p:nvPicPr>
        <p:blipFill>
          <a:blip r:embed="rId17"/>
          <a:stretch>
            <a:fillRect/>
          </a:stretch>
        </p:blipFill>
        <p:spPr>
          <a:xfrm>
            <a:off x="3580083" y="5021260"/>
            <a:ext cx="828232" cy="203902"/>
          </a:xfrm>
          <a:prstGeom prst="rect">
            <a:avLst/>
          </a:prstGeom>
        </p:spPr>
      </p:pic>
      <p:pic>
        <p:nvPicPr>
          <p:cNvPr id="28" name="Picture 27">
            <a:extLst>
              <a:ext uri="{FF2B5EF4-FFF2-40B4-BE49-F238E27FC236}">
                <a16:creationId xmlns:a16="http://schemas.microsoft.com/office/drawing/2014/main" id="{2018F38C-4CA6-054F-C157-0A142E8C1528}"/>
              </a:ext>
            </a:extLst>
          </p:cNvPr>
          <p:cNvPicPr>
            <a:picLocks noChangeAspect="1"/>
          </p:cNvPicPr>
          <p:nvPr/>
        </p:nvPicPr>
        <p:blipFill>
          <a:blip r:embed="rId18"/>
          <a:stretch>
            <a:fillRect/>
          </a:stretch>
        </p:blipFill>
        <p:spPr>
          <a:xfrm>
            <a:off x="3697038" y="4313973"/>
            <a:ext cx="643494" cy="666313"/>
          </a:xfrm>
          <a:prstGeom prst="rect">
            <a:avLst/>
          </a:prstGeom>
        </p:spPr>
      </p:pic>
    </p:spTree>
    <p:extLst>
      <p:ext uri="{BB962C8B-B14F-4D97-AF65-F5344CB8AC3E}">
        <p14:creationId xmlns:p14="http://schemas.microsoft.com/office/powerpoint/2010/main" val="2618040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a:latin typeface="Arial Rounded MT Bold" panose="020F0704030504030204" pitchFamily="34" charset="0"/>
              </a:rPr>
              <a:t>Resources</a:t>
            </a:r>
          </a:p>
        </p:txBody>
      </p:sp>
      <p:sp>
        <p:nvSpPr>
          <p:cNvPr id="5" name="Rectangle 4"/>
          <p:cNvSpPr/>
          <p:nvPr/>
        </p:nvSpPr>
        <p:spPr>
          <a:xfrm>
            <a:off x="457200" y="6172200"/>
            <a:ext cx="3248005" cy="276999"/>
          </a:xfrm>
          <a:prstGeom prst="rect">
            <a:avLst/>
          </a:prstGeom>
        </p:spPr>
        <p:txBody>
          <a:bodyPr wrap="none">
            <a:spAutoFit/>
          </a:bodyPr>
          <a:lstStyle/>
          <a:p>
            <a:r>
              <a:rPr lang="en-US" sz="1200" dirty="0">
                <a:latin typeface="+mn-lt"/>
              </a:rPr>
              <a:t>Authors: Stark, Bartlett and Arellano, 2012</a:t>
            </a:r>
          </a:p>
        </p:txBody>
      </p:sp>
      <p:sp>
        <p:nvSpPr>
          <p:cNvPr id="2" name="Rectangle 1">
            <a:extLst>
              <a:ext uri="{FF2B5EF4-FFF2-40B4-BE49-F238E27FC236}">
                <a16:creationId xmlns:a16="http://schemas.microsoft.com/office/drawing/2014/main" id="{1D89BDAE-EA81-4CFF-AA72-8ED4BB8E9041}"/>
              </a:ext>
            </a:extLst>
          </p:cNvPr>
          <p:cNvSpPr/>
          <p:nvPr/>
        </p:nvSpPr>
        <p:spPr>
          <a:xfrm>
            <a:off x="244317" y="5224476"/>
            <a:ext cx="4572000" cy="800219"/>
          </a:xfrm>
          <a:prstGeom prst="rect">
            <a:avLst/>
          </a:prstGeom>
        </p:spPr>
        <p:txBody>
          <a:bodyPr>
            <a:spAutoFit/>
          </a:bodyPr>
          <a:lstStyle/>
          <a:p>
            <a:r>
              <a:rPr lang="en-US" sz="1400" dirty="0">
                <a:hlinkClick r:id="rId2">
                  <a:extLst>
                    <a:ext uri="{A12FA001-AC4F-418D-AE19-62706E023703}">
                      <ahyp:hlinkClr xmlns:ahyp="http://schemas.microsoft.com/office/drawing/2018/hyperlinkcolor" val="tx"/>
                    </a:ext>
                  </a:extLst>
                </a:hlinkClick>
              </a:rPr>
              <a:t>https://www.geofoam.com/?pdf=EPS-Geofoam-Applications-Technical-Data.pdf&amp;id=968</a:t>
            </a:r>
            <a:endParaRPr lang="en-US" sz="1400" dirty="0"/>
          </a:p>
          <a:p>
            <a:endParaRPr lang="en-US" dirty="0"/>
          </a:p>
        </p:txBody>
      </p:sp>
      <p:pic>
        <p:nvPicPr>
          <p:cNvPr id="3" name="Picture 2">
            <a:extLst>
              <a:ext uri="{FF2B5EF4-FFF2-40B4-BE49-F238E27FC236}">
                <a16:creationId xmlns:a16="http://schemas.microsoft.com/office/drawing/2014/main" id="{853E9389-2A18-4ACD-B3E3-BA177DE705C3}"/>
              </a:ext>
            </a:extLst>
          </p:cNvPr>
          <p:cNvPicPr>
            <a:picLocks noChangeAspect="1"/>
          </p:cNvPicPr>
          <p:nvPr/>
        </p:nvPicPr>
        <p:blipFill>
          <a:blip r:embed="rId3"/>
          <a:stretch>
            <a:fillRect/>
          </a:stretch>
        </p:blipFill>
        <p:spPr>
          <a:xfrm>
            <a:off x="280098" y="1387692"/>
            <a:ext cx="4462105" cy="3582815"/>
          </a:xfrm>
          <a:prstGeom prst="rect">
            <a:avLst/>
          </a:prstGeom>
        </p:spPr>
      </p:pic>
      <p:sp>
        <p:nvSpPr>
          <p:cNvPr id="8" name="Line 4">
            <a:extLst>
              <a:ext uri="{FF2B5EF4-FFF2-40B4-BE49-F238E27FC236}">
                <a16:creationId xmlns:a16="http://schemas.microsoft.com/office/drawing/2014/main" id="{AAA2C2C8-897D-48D6-9125-16C27C7FD2F6}"/>
              </a:ext>
            </a:extLst>
          </p:cNvPr>
          <p:cNvSpPr>
            <a:spLocks noChangeShapeType="1"/>
          </p:cNvSpPr>
          <p:nvPr/>
        </p:nvSpPr>
        <p:spPr bwMode="auto">
          <a:xfrm>
            <a:off x="14859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9" name="Picture 8">
            <a:extLst>
              <a:ext uri="{FF2B5EF4-FFF2-40B4-BE49-F238E27FC236}">
                <a16:creationId xmlns:a16="http://schemas.microsoft.com/office/drawing/2014/main" id="{D90CB106-9BC6-48C6-8AD3-589408283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259583"/>
            <a:ext cx="3048000" cy="4132729"/>
          </a:xfrm>
          <a:prstGeom prst="rect">
            <a:avLst/>
          </a:prstGeom>
        </p:spPr>
      </p:pic>
      <p:sp>
        <p:nvSpPr>
          <p:cNvPr id="7" name="Rectangle 6">
            <a:extLst>
              <a:ext uri="{FF2B5EF4-FFF2-40B4-BE49-F238E27FC236}">
                <a16:creationId xmlns:a16="http://schemas.microsoft.com/office/drawing/2014/main" id="{F6B6879D-E2FB-4BEA-9D68-C636D9DD25C2}"/>
              </a:ext>
            </a:extLst>
          </p:cNvPr>
          <p:cNvSpPr/>
          <p:nvPr/>
        </p:nvSpPr>
        <p:spPr>
          <a:xfrm>
            <a:off x="4816317" y="5560148"/>
            <a:ext cx="4572000" cy="954107"/>
          </a:xfrm>
          <a:prstGeom prst="rect">
            <a:avLst/>
          </a:prstGeom>
        </p:spPr>
        <p:txBody>
          <a:bodyPr>
            <a:spAutoFit/>
          </a:bodyPr>
          <a:lstStyle/>
          <a:p>
            <a:r>
              <a:rPr lang="en-US" sz="1400" dirty="0">
                <a:hlinkClick r:id="rId5">
                  <a:extLst>
                    <a:ext uri="{A12FA001-AC4F-418D-AE19-62706E023703}">
                      <ahyp:hlinkClr xmlns:ahyp="http://schemas.microsoft.com/office/drawing/2018/hyperlinkcolor" val="tx"/>
                    </a:ext>
                  </a:extLst>
                </a:hlinkClick>
              </a:rPr>
              <a:t>https://www.springerprofessional.de/en/5th-international-conference-on-geofoam-blocks-in-construction-a/15790828?tocPage=1</a:t>
            </a:r>
            <a:endParaRPr lang="en-US" sz="1400" dirty="0"/>
          </a:p>
          <a:p>
            <a:endParaRPr lang="en-US" sz="1400" dirty="0"/>
          </a:p>
        </p:txBody>
      </p:sp>
    </p:spTree>
    <p:extLst>
      <p:ext uri="{BB962C8B-B14F-4D97-AF65-F5344CB8AC3E}">
        <p14:creationId xmlns:p14="http://schemas.microsoft.com/office/powerpoint/2010/main" val="284684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67522" y="0"/>
            <a:ext cx="8153400" cy="1143000"/>
          </a:xfrm>
        </p:spPr>
        <p:txBody>
          <a:bodyPr/>
          <a:lstStyle/>
          <a:p>
            <a:pPr algn="ctr" eaLnBrk="1" hangingPunct="1"/>
            <a:r>
              <a:rPr lang="en-US" sz="2400" b="1" dirty="0"/>
              <a:t>I-15 Project – Settlement Record 1960</a:t>
            </a:r>
            <a:r>
              <a:rPr lang="en-US" sz="2400" b="1" cap="none" dirty="0"/>
              <a:t>s</a:t>
            </a:r>
          </a:p>
        </p:txBody>
      </p:sp>
      <p:grpSp>
        <p:nvGrpSpPr>
          <p:cNvPr id="8" name="Group 7"/>
          <p:cNvGrpSpPr/>
          <p:nvPr/>
        </p:nvGrpSpPr>
        <p:grpSpPr>
          <a:xfrm>
            <a:off x="469511" y="1219200"/>
            <a:ext cx="8204978" cy="5257800"/>
            <a:chOff x="838200" y="1219200"/>
            <a:chExt cx="7162800" cy="4991100"/>
          </a:xfrm>
        </p:grpSpPr>
        <p:pic>
          <p:nvPicPr>
            <p:cNvPr id="9" name="Picture 5" descr="C:\SteveB\settle.gif"/>
            <p:cNvPicPr>
              <a:picLocks noChangeAspect="1" noChangeArrowheads="1"/>
            </p:cNvPicPr>
            <p:nvPr/>
          </p:nvPicPr>
          <p:blipFill>
            <a:blip r:embed="rId2" cstate="print"/>
            <a:srcRect/>
            <a:stretch>
              <a:fillRect/>
            </a:stretch>
          </p:blipFill>
          <p:spPr bwMode="auto">
            <a:xfrm>
              <a:off x="838200" y="1219200"/>
              <a:ext cx="7162800" cy="4991100"/>
            </a:xfrm>
            <a:prstGeom prst="rect">
              <a:avLst/>
            </a:prstGeom>
            <a:noFill/>
            <a:ln w="9525">
              <a:noFill/>
              <a:miter lim="800000"/>
              <a:headEnd/>
              <a:tailEnd/>
            </a:ln>
          </p:spPr>
        </p:pic>
        <p:sp>
          <p:nvSpPr>
            <p:cNvPr id="10" name="Text Box 6"/>
            <p:cNvSpPr txBox="1">
              <a:spLocks noChangeArrowheads="1"/>
            </p:cNvSpPr>
            <p:nvPr/>
          </p:nvSpPr>
          <p:spPr bwMode="auto">
            <a:xfrm>
              <a:off x="1828800" y="5486400"/>
              <a:ext cx="2495550" cy="396875"/>
            </a:xfrm>
            <a:prstGeom prst="rect">
              <a:avLst/>
            </a:prstGeom>
            <a:noFill/>
            <a:ln w="9525">
              <a:noFill/>
              <a:miter lim="800000"/>
              <a:headEnd/>
              <a:tailEnd/>
            </a:ln>
          </p:spPr>
          <p:txBody>
            <a:bodyPr wrap="none">
              <a:spAutoFit/>
            </a:bodyPr>
            <a:lstStyle/>
            <a:p>
              <a:r>
                <a:rPr lang="en-US" sz="2000" dirty="0">
                  <a:solidFill>
                    <a:schemeClr val="bg1"/>
                  </a:solidFill>
                  <a:latin typeface="Arial" pitchFamily="34" charset="0"/>
                </a:rPr>
                <a:t>Primary Settlement</a:t>
              </a:r>
            </a:p>
          </p:txBody>
        </p:sp>
        <p:sp>
          <p:nvSpPr>
            <p:cNvPr id="11" name="Text Box 11"/>
            <p:cNvSpPr txBox="1">
              <a:spLocks noChangeArrowheads="1"/>
            </p:cNvSpPr>
            <p:nvPr/>
          </p:nvSpPr>
          <p:spPr bwMode="auto">
            <a:xfrm>
              <a:off x="6629400" y="5334000"/>
              <a:ext cx="184731" cy="400110"/>
            </a:xfrm>
            <a:prstGeom prst="rect">
              <a:avLst/>
            </a:prstGeom>
            <a:noFill/>
            <a:ln w="9525">
              <a:noFill/>
              <a:miter lim="800000"/>
              <a:headEnd/>
              <a:tailEnd/>
            </a:ln>
          </p:spPr>
          <p:txBody>
            <a:bodyPr wrap="none">
              <a:spAutoFit/>
            </a:bodyPr>
            <a:lstStyle/>
            <a:p>
              <a:endParaRPr lang="en-US" sz="2000" dirty="0">
                <a:latin typeface="Arial" pitchFamily="34" charset="0"/>
              </a:endParaRPr>
            </a:p>
          </p:txBody>
        </p:sp>
        <p:sp>
          <p:nvSpPr>
            <p:cNvPr id="12" name="Text Box 12"/>
            <p:cNvSpPr txBox="1">
              <a:spLocks noChangeArrowheads="1"/>
            </p:cNvSpPr>
            <p:nvPr/>
          </p:nvSpPr>
          <p:spPr bwMode="auto">
            <a:xfrm>
              <a:off x="5715000" y="5029200"/>
              <a:ext cx="2214563" cy="396875"/>
            </a:xfrm>
            <a:prstGeom prst="rect">
              <a:avLst/>
            </a:prstGeom>
            <a:noFill/>
            <a:ln w="9525">
              <a:noFill/>
              <a:miter lim="800000"/>
              <a:headEnd/>
              <a:tailEnd/>
            </a:ln>
          </p:spPr>
          <p:txBody>
            <a:bodyPr wrap="none">
              <a:spAutoFit/>
            </a:bodyPr>
            <a:lstStyle/>
            <a:p>
              <a:r>
                <a:rPr lang="en-US" sz="2000" dirty="0">
                  <a:solidFill>
                    <a:schemeClr val="bg1"/>
                  </a:solidFill>
                  <a:latin typeface="Arial" pitchFamily="34" charset="0"/>
                </a:rPr>
                <a:t>2.5 year duration</a:t>
              </a:r>
            </a:p>
          </p:txBody>
        </p:sp>
        <p:sp>
          <p:nvSpPr>
            <p:cNvPr id="13" name="Line 17"/>
            <p:cNvSpPr>
              <a:spLocks noChangeShapeType="1"/>
            </p:cNvSpPr>
            <p:nvPr/>
          </p:nvSpPr>
          <p:spPr bwMode="auto">
            <a:xfrm flipV="1">
              <a:off x="4419600" y="5334000"/>
              <a:ext cx="228600" cy="304800"/>
            </a:xfrm>
            <a:prstGeom prst="line">
              <a:avLst/>
            </a:prstGeom>
            <a:noFill/>
            <a:ln w="9525">
              <a:solidFill>
                <a:schemeClr val="bg1"/>
              </a:solidFill>
              <a:round/>
              <a:headEnd/>
              <a:tailEnd type="triangle" w="med" len="med"/>
            </a:ln>
          </p:spPr>
          <p:txBody>
            <a:bodyPr wrap="none" anchor="ctr"/>
            <a:lstStyle/>
            <a:p>
              <a:endParaRPr lang="en-US"/>
            </a:p>
          </p:txBody>
        </p:sp>
        <p:sp>
          <p:nvSpPr>
            <p:cNvPr id="14" name="Text Box 22"/>
            <p:cNvSpPr txBox="1">
              <a:spLocks noChangeArrowheads="1"/>
            </p:cNvSpPr>
            <p:nvPr/>
          </p:nvSpPr>
          <p:spPr bwMode="auto">
            <a:xfrm>
              <a:off x="2743200" y="1676400"/>
              <a:ext cx="184731" cy="400110"/>
            </a:xfrm>
            <a:prstGeom prst="rect">
              <a:avLst/>
            </a:prstGeom>
            <a:noFill/>
            <a:ln w="9525">
              <a:noFill/>
              <a:miter lim="800000"/>
              <a:headEnd/>
              <a:tailEnd/>
            </a:ln>
          </p:spPr>
          <p:txBody>
            <a:bodyPr wrap="none">
              <a:spAutoFit/>
            </a:bodyPr>
            <a:lstStyle/>
            <a:p>
              <a:endParaRPr lang="en-US" sz="2000" dirty="0">
                <a:latin typeface="Arial" pitchFamily="34" charset="0"/>
              </a:endParaRPr>
            </a:p>
          </p:txBody>
        </p:sp>
      </p:grpSp>
      <p:sp>
        <p:nvSpPr>
          <p:cNvPr id="16" name="Line 4">
            <a:extLst>
              <a:ext uri="{FF2B5EF4-FFF2-40B4-BE49-F238E27FC236}">
                <a16:creationId xmlns:a16="http://schemas.microsoft.com/office/drawing/2014/main" id="{A3CCF9DB-A6EA-4988-BD9C-100C4B83F1D6}"/>
              </a:ext>
            </a:extLst>
          </p:cNvPr>
          <p:cNvSpPr>
            <a:spLocks noChangeShapeType="1"/>
          </p:cNvSpPr>
          <p:nvPr/>
        </p:nvSpPr>
        <p:spPr bwMode="auto">
          <a:xfrm>
            <a:off x="1219200" y="10668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15" name="Picture 4" descr="Utah DOT">
            <a:extLst>
              <a:ext uri="{FF2B5EF4-FFF2-40B4-BE49-F238E27FC236}">
                <a16:creationId xmlns:a16="http://schemas.microsoft.com/office/drawing/2014/main" id="{740EB971-276E-4901-8831-BEBB2F270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600" y="5658821"/>
            <a:ext cx="104775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2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28600"/>
            <a:ext cx="8915400" cy="762000"/>
          </a:xfrm>
        </p:spPr>
        <p:txBody>
          <a:bodyPr>
            <a:normAutofit/>
          </a:bodyPr>
          <a:lstStyle/>
          <a:p>
            <a:pPr algn="ctr"/>
            <a:r>
              <a:rPr lang="en-US" sz="2400" b="1" dirty="0"/>
              <a:t>I-15 Reconstruction Geofoam Task Force Team</a:t>
            </a:r>
          </a:p>
        </p:txBody>
      </p:sp>
      <p:pic>
        <p:nvPicPr>
          <p:cNvPr id="6" name="Picture 11">
            <a:extLst>
              <a:ext uri="{FF2B5EF4-FFF2-40B4-BE49-F238E27FC236}">
                <a16:creationId xmlns:a16="http://schemas.microsoft.com/office/drawing/2014/main" id="{C5A3B214-38C2-4539-8B6C-6B2406C54D2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99" y="1081863"/>
            <a:ext cx="3260697" cy="2575737"/>
          </a:xfrm>
          <a:prstGeom prst="rect">
            <a:avLst/>
          </a:prstGeom>
          <a:noFill/>
          <a:ln>
            <a:noFill/>
          </a:ln>
          <a:effectLst>
            <a:outerShdw dist="35921" dir="2700000" algn="ctr" rotWithShape="0">
              <a:schemeClr val="bg2"/>
            </a:outerShdw>
            <a:softEdge rad="228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4">
            <a:extLst>
              <a:ext uri="{FF2B5EF4-FFF2-40B4-BE49-F238E27FC236}">
                <a16:creationId xmlns:a16="http://schemas.microsoft.com/office/drawing/2014/main" id="{73A078CB-FDE5-4FE3-9EEF-0FC3BC8DA5B2}"/>
              </a:ext>
            </a:extLst>
          </p:cNvPr>
          <p:cNvSpPr>
            <a:spLocks noChangeShapeType="1"/>
          </p:cNvSpPr>
          <p:nvPr/>
        </p:nvSpPr>
        <p:spPr bwMode="auto">
          <a:xfrm>
            <a:off x="1295400" y="9906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8" name="Picture 2" descr="C:\Users\sfbartlett\Documents\My Albums\geotech\geofoam show\I-15 (5).JPG">
            <a:extLst>
              <a:ext uri="{FF2B5EF4-FFF2-40B4-BE49-F238E27FC236}">
                <a16:creationId xmlns:a16="http://schemas.microsoft.com/office/drawing/2014/main" id="{CD890CD0-62C6-4D89-AC5B-EDF24572861A}"/>
              </a:ext>
            </a:extLst>
          </p:cNvPr>
          <p:cNvPicPr>
            <a:picLocks noChangeAspect="1" noChangeArrowheads="1"/>
          </p:cNvPicPr>
          <p:nvPr/>
        </p:nvPicPr>
        <p:blipFill>
          <a:blip r:embed="rId3" cstate="print"/>
          <a:srcRect/>
          <a:stretch>
            <a:fillRect/>
          </a:stretch>
        </p:blipFill>
        <p:spPr bwMode="auto">
          <a:xfrm>
            <a:off x="4457700" y="3930247"/>
            <a:ext cx="4057185" cy="2819400"/>
          </a:xfrm>
          <a:prstGeom prst="rect">
            <a:avLst/>
          </a:prstGeom>
          <a:noFill/>
          <a:effectLst>
            <a:softEdge rad="254000"/>
          </a:effectLst>
        </p:spPr>
      </p:pic>
      <p:pic>
        <p:nvPicPr>
          <p:cNvPr id="3" name="Picture 2">
            <a:extLst>
              <a:ext uri="{FF2B5EF4-FFF2-40B4-BE49-F238E27FC236}">
                <a16:creationId xmlns:a16="http://schemas.microsoft.com/office/drawing/2014/main" id="{F8D50227-16C3-42C7-8AF2-51BFC12DD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97929"/>
            <a:ext cx="1829352" cy="2725457"/>
          </a:xfrm>
          <a:prstGeom prst="rect">
            <a:avLst/>
          </a:prstGeom>
          <a:effectLst>
            <a:softEdge rad="190500"/>
          </a:effectLst>
        </p:spPr>
      </p:pic>
      <p:pic>
        <p:nvPicPr>
          <p:cNvPr id="9" name="Picture 5" descr="E:\geofoam2.bmp">
            <a:extLst>
              <a:ext uri="{FF2B5EF4-FFF2-40B4-BE49-F238E27FC236}">
                <a16:creationId xmlns:a16="http://schemas.microsoft.com/office/drawing/2014/main" id="{56EF48D8-34F1-4321-9EEB-A238CCD54C3C}"/>
              </a:ext>
            </a:extLst>
          </p:cNvPr>
          <p:cNvPicPr>
            <a:picLocks noChangeAspect="1" noChangeArrowheads="1"/>
          </p:cNvPicPr>
          <p:nvPr/>
        </p:nvPicPr>
        <p:blipFill>
          <a:blip r:embed="rId5" cstate="print"/>
          <a:srcRect/>
          <a:stretch>
            <a:fillRect/>
          </a:stretch>
        </p:blipFill>
        <p:spPr bwMode="auto">
          <a:xfrm>
            <a:off x="403385" y="3851216"/>
            <a:ext cx="3978115" cy="2844110"/>
          </a:xfrm>
          <a:prstGeom prst="rect">
            <a:avLst/>
          </a:prstGeom>
          <a:noFill/>
          <a:ln w="9525">
            <a:noFill/>
            <a:miter lim="800000"/>
            <a:headEnd/>
            <a:tailEnd/>
          </a:ln>
          <a:effectLst>
            <a:softEdge rad="228600"/>
          </a:effectLst>
        </p:spPr>
      </p:pic>
      <p:pic>
        <p:nvPicPr>
          <p:cNvPr id="10" name="Picture 9">
            <a:extLst>
              <a:ext uri="{FF2B5EF4-FFF2-40B4-BE49-F238E27FC236}">
                <a16:creationId xmlns:a16="http://schemas.microsoft.com/office/drawing/2014/main" id="{8A76F12F-4276-401D-B69A-E31F9B21FE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800" y="1263247"/>
            <a:ext cx="3337367" cy="2222776"/>
          </a:xfrm>
          <a:prstGeom prst="rect">
            <a:avLst/>
          </a:prstGeom>
        </p:spPr>
      </p:pic>
    </p:spTree>
    <p:extLst>
      <p:ext uri="{BB962C8B-B14F-4D97-AF65-F5344CB8AC3E}">
        <p14:creationId xmlns:p14="http://schemas.microsoft.com/office/powerpoint/2010/main" val="22823768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95300" y="152400"/>
            <a:ext cx="8153400" cy="1143000"/>
          </a:xfrm>
        </p:spPr>
        <p:txBody>
          <a:bodyPr/>
          <a:lstStyle/>
          <a:p>
            <a:pPr algn="ctr" eaLnBrk="1" hangingPunct="1"/>
            <a:r>
              <a:rPr lang="en-US" sz="2400" b="1" dirty="0"/>
              <a:t>	Advantages of Light-weight materials</a:t>
            </a:r>
          </a:p>
        </p:txBody>
      </p:sp>
      <p:sp>
        <p:nvSpPr>
          <p:cNvPr id="2" name="TextBox 1"/>
          <p:cNvSpPr txBox="1"/>
          <p:nvPr/>
        </p:nvSpPr>
        <p:spPr>
          <a:xfrm>
            <a:off x="1524000" y="1295400"/>
            <a:ext cx="7942125" cy="5386090"/>
          </a:xfrm>
          <a:prstGeom prst="rect">
            <a:avLst/>
          </a:prstGeom>
          <a:noFill/>
        </p:spPr>
        <p:txBody>
          <a:bodyPr wrap="square" rtlCol="0">
            <a:spAutoFit/>
          </a:bodyPr>
          <a:lstStyle/>
          <a:p>
            <a:r>
              <a:rPr lang="en-US" sz="2000" b="0" u="sng" dirty="0">
                <a:latin typeface="+mn-lt"/>
              </a:rPr>
              <a:t>Properties</a:t>
            </a:r>
          </a:p>
          <a:p>
            <a:endParaRPr lang="en-US" sz="2000" b="0" u="sng" dirty="0">
              <a:latin typeface="+mn-lt"/>
            </a:endParaRPr>
          </a:p>
          <a:p>
            <a:pPr marL="342900" indent="-342900">
              <a:buFont typeface="Arial" panose="020B0604020202020204" pitchFamily="34" charset="0"/>
              <a:buChar char="•"/>
            </a:pPr>
            <a:r>
              <a:rPr lang="en-US" sz="2000" b="0" dirty="0">
                <a:latin typeface="+mn-lt"/>
              </a:rPr>
              <a:t>Light-weight to ultra light-weight </a:t>
            </a:r>
          </a:p>
          <a:p>
            <a:pPr marL="342900" indent="-342900">
              <a:buFont typeface="Arial" panose="020B0604020202020204" pitchFamily="34" charset="0"/>
              <a:buChar char="•"/>
            </a:pPr>
            <a:r>
              <a:rPr lang="en-US" sz="2000" b="0" dirty="0">
                <a:latin typeface="+mn-lt"/>
              </a:rPr>
              <a:t>High strength to mass ratio</a:t>
            </a:r>
          </a:p>
          <a:p>
            <a:pPr marL="342900" indent="-342900">
              <a:buFont typeface="Arial" panose="020B0604020202020204" pitchFamily="34" charset="0"/>
              <a:buChar char="•"/>
            </a:pPr>
            <a:r>
              <a:rPr lang="en-US" sz="2000" dirty="0"/>
              <a:t>Good damping characteristics</a:t>
            </a:r>
          </a:p>
          <a:p>
            <a:pPr marL="342900" indent="-342900">
              <a:buFont typeface="Arial" panose="020B0604020202020204" pitchFamily="34" charset="0"/>
              <a:buChar char="•"/>
            </a:pPr>
            <a:r>
              <a:rPr lang="en-US" sz="2000" b="0" dirty="0">
                <a:latin typeface="+mn-lt"/>
              </a:rPr>
              <a:t>Thermal Insulators</a:t>
            </a:r>
          </a:p>
          <a:p>
            <a:pPr marL="342900" indent="-342900">
              <a:buFont typeface="Arial" panose="020B0604020202020204" pitchFamily="34" charset="0"/>
              <a:buChar char="•"/>
            </a:pPr>
            <a:r>
              <a:rPr lang="en-US" sz="2000" dirty="0"/>
              <a:t>High Buoyancy</a:t>
            </a:r>
            <a:endParaRPr lang="en-US" sz="2000" b="0" dirty="0">
              <a:latin typeface="+mn-lt"/>
            </a:endParaRPr>
          </a:p>
          <a:p>
            <a:endParaRPr lang="en-US" sz="2000" b="0" dirty="0">
              <a:latin typeface="+mn-lt"/>
            </a:endParaRPr>
          </a:p>
          <a:p>
            <a:r>
              <a:rPr lang="en-US" sz="2000" b="0" u="sng" dirty="0">
                <a:latin typeface="+mn-lt"/>
              </a:rPr>
              <a:t>Important Functions</a:t>
            </a:r>
          </a:p>
          <a:p>
            <a:endParaRPr lang="en-US" sz="2000" b="0" u="sng" dirty="0">
              <a:latin typeface="+mn-lt"/>
            </a:endParaRPr>
          </a:p>
          <a:p>
            <a:pPr marL="342900" indent="-342900">
              <a:buFont typeface="Arial" panose="020B0604020202020204" pitchFamily="34" charset="0"/>
              <a:buChar char="•"/>
            </a:pPr>
            <a:r>
              <a:rPr lang="en-US" sz="2000" b="0" dirty="0">
                <a:latin typeface="+mn-lt"/>
              </a:rPr>
              <a:t>Reduces soil settlement</a:t>
            </a:r>
          </a:p>
          <a:p>
            <a:pPr marL="342900" indent="-342900">
              <a:buFont typeface="Arial" panose="020B0604020202020204" pitchFamily="34" charset="0"/>
              <a:buChar char="•"/>
            </a:pPr>
            <a:r>
              <a:rPr lang="en-US" sz="2000" b="0" dirty="0">
                <a:latin typeface="+mn-lt"/>
              </a:rPr>
              <a:t>Improves bearing capacity of roadways</a:t>
            </a:r>
          </a:p>
          <a:p>
            <a:pPr marL="342900" indent="-342900">
              <a:buFont typeface="Arial" panose="020B0604020202020204" pitchFamily="34" charset="0"/>
              <a:buChar char="•"/>
            </a:pPr>
            <a:r>
              <a:rPr lang="en-US" sz="2000" b="0" dirty="0">
                <a:latin typeface="+mn-lt"/>
              </a:rPr>
              <a:t>Improves foundation, wall and slope stability</a:t>
            </a:r>
          </a:p>
          <a:p>
            <a:pPr marL="342900" indent="-342900">
              <a:buFont typeface="Arial" panose="020B0604020202020204" pitchFamily="34" charset="0"/>
              <a:buChar char="•"/>
            </a:pPr>
            <a:r>
              <a:rPr lang="en-US" sz="2000" b="0" dirty="0">
                <a:latin typeface="+mn-lt"/>
              </a:rPr>
              <a:t>Decreases horizontal and vertical loads</a:t>
            </a:r>
          </a:p>
          <a:p>
            <a:pPr marL="342900" indent="-342900">
              <a:buFont typeface="Arial" panose="020B0604020202020204" pitchFamily="34" charset="0"/>
              <a:buChar char="•"/>
            </a:pPr>
            <a:r>
              <a:rPr lang="en-US" sz="2000" b="0" dirty="0">
                <a:latin typeface="+mn-lt"/>
              </a:rPr>
              <a:t>Rapid construction </a:t>
            </a:r>
          </a:p>
          <a:p>
            <a:pPr marL="342900" indent="-342900">
              <a:buFont typeface="Arial" panose="020B0604020202020204" pitchFamily="34" charset="0"/>
              <a:buChar char="•"/>
            </a:pPr>
            <a:r>
              <a:rPr lang="en-US" sz="2000" b="0" dirty="0">
                <a:latin typeface="+mn-lt"/>
              </a:rPr>
              <a:t>Can save construction time and money</a:t>
            </a:r>
          </a:p>
          <a:p>
            <a:endParaRPr lang="en-US" sz="2400" b="0" dirty="0">
              <a:latin typeface="+mn-lt"/>
            </a:endParaRPr>
          </a:p>
        </p:txBody>
      </p:sp>
      <p:sp>
        <p:nvSpPr>
          <p:cNvPr id="5" name="Line 4">
            <a:extLst>
              <a:ext uri="{FF2B5EF4-FFF2-40B4-BE49-F238E27FC236}">
                <a16:creationId xmlns:a16="http://schemas.microsoft.com/office/drawing/2014/main" id="{A525B149-EBBC-4694-8FF5-113D8C9A241C}"/>
              </a:ext>
            </a:extLst>
          </p:cNvPr>
          <p:cNvSpPr>
            <a:spLocks noChangeShapeType="1"/>
          </p:cNvSpPr>
          <p:nvPr/>
        </p:nvSpPr>
        <p:spPr bwMode="auto">
          <a:xfrm>
            <a:off x="1676400" y="11430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 name="Picture 2" descr="SOFT GROUND ASSOCIATES">
            <a:extLst>
              <a:ext uri="{FF2B5EF4-FFF2-40B4-BE49-F238E27FC236}">
                <a16:creationId xmlns:a16="http://schemas.microsoft.com/office/drawing/2014/main" id="{A6252B9B-B0C1-4460-AF01-70C8691DDD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200" y="6138437"/>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a:extLst>
              <a:ext uri="{FF2B5EF4-FFF2-40B4-BE49-F238E27FC236}">
                <a16:creationId xmlns:a16="http://schemas.microsoft.com/office/drawing/2014/main" id="{C305D97B-8DAF-4816-96EE-AE33B591DD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49" y="6378881"/>
            <a:ext cx="1428294" cy="37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36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8153400" cy="1143000"/>
          </a:xfrm>
        </p:spPr>
        <p:txBody>
          <a:bodyPr/>
          <a:lstStyle/>
          <a:p>
            <a:pPr algn="ctr" eaLnBrk="1" hangingPunct="1"/>
            <a:r>
              <a:rPr lang="en-US" sz="2400" dirty="0">
                <a:latin typeface="Arial Rounded MT Bold" panose="020F0704030504030204" pitchFamily="34" charset="0"/>
              </a:rPr>
              <a:t>ASTM D6817  </a:t>
            </a:r>
          </a:p>
        </p:txBody>
      </p:sp>
      <p:sp>
        <p:nvSpPr>
          <p:cNvPr id="5" name="Line 4">
            <a:extLst>
              <a:ext uri="{FF2B5EF4-FFF2-40B4-BE49-F238E27FC236}">
                <a16:creationId xmlns:a16="http://schemas.microsoft.com/office/drawing/2014/main" id="{8CD78339-9AA4-47BF-B750-840AB1F3F6D5}"/>
              </a:ext>
            </a:extLst>
          </p:cNvPr>
          <p:cNvSpPr>
            <a:spLocks noChangeShapeType="1"/>
          </p:cNvSpPr>
          <p:nvPr/>
        </p:nvSpPr>
        <p:spPr bwMode="auto">
          <a:xfrm>
            <a:off x="1676400" y="1066800"/>
            <a:ext cx="6172200" cy="0"/>
          </a:xfrm>
          <a:prstGeom prst="line">
            <a:avLst/>
          </a:prstGeom>
          <a:noFill/>
          <a:ln w="31750">
            <a:solidFill>
              <a:srgbClr val="FF3300"/>
            </a:solidFill>
            <a:round/>
            <a:headEnd/>
            <a:tailEnd/>
          </a:ln>
        </p:spPr>
        <p:txBody>
          <a:bodyPr wrap="none" anchor="ctr"/>
          <a:lstStyle/>
          <a:p>
            <a:endParaRPr lang="en-US" dirty="0">
              <a:solidFill>
                <a:srgbClr val="000000"/>
              </a:solidFill>
            </a:endParaRPr>
          </a:p>
        </p:txBody>
      </p:sp>
      <p:pic>
        <p:nvPicPr>
          <p:cNvPr id="6" name="Picture 2" descr="SOFT GROUND ASSOCIATES">
            <a:extLst>
              <a:ext uri="{FF2B5EF4-FFF2-40B4-BE49-F238E27FC236}">
                <a16:creationId xmlns:a16="http://schemas.microsoft.com/office/drawing/2014/main" id="{F1876341-ACFF-45A2-B396-3606490AB1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9528" y="6084156"/>
            <a:ext cx="590094" cy="6189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a:extLst>
              <a:ext uri="{FF2B5EF4-FFF2-40B4-BE49-F238E27FC236}">
                <a16:creationId xmlns:a16="http://schemas.microsoft.com/office/drawing/2014/main" id="{1D5FD8DF-C375-4F69-83D1-AB532E75F6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78" y="6324600"/>
            <a:ext cx="1428294" cy="378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89A5D6-8A17-4EA9-9A54-761EF740736D}"/>
              </a:ext>
            </a:extLst>
          </p:cNvPr>
          <p:cNvPicPr>
            <a:picLocks noChangeAspect="1"/>
          </p:cNvPicPr>
          <p:nvPr/>
        </p:nvPicPr>
        <p:blipFill>
          <a:blip r:embed="rId4"/>
          <a:stretch>
            <a:fillRect/>
          </a:stretch>
        </p:blipFill>
        <p:spPr>
          <a:xfrm>
            <a:off x="304800" y="1744752"/>
            <a:ext cx="8610600" cy="34972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275570"/>
            <a:ext cx="7103098" cy="461665"/>
          </a:xfrm>
          <a:prstGeom prst="rect">
            <a:avLst/>
          </a:prstGeom>
        </p:spPr>
        <p:txBody>
          <a:bodyPr wrap="none">
            <a:spAutoFit/>
          </a:bodyPr>
          <a:lstStyle/>
          <a:p>
            <a:r>
              <a:rPr lang="en-US" sz="2400" dirty="0">
                <a:latin typeface="Arial Rounded MT Bold" panose="020F0704030504030204" pitchFamily="34" charset="0"/>
              </a:rPr>
              <a:t>STRENGTH AND COMPRESSIVE RESISTANCE</a:t>
            </a:r>
          </a:p>
        </p:txBody>
      </p:sp>
      <p:graphicFrame>
        <p:nvGraphicFramePr>
          <p:cNvPr id="9" name="Chart 8"/>
          <p:cNvGraphicFramePr>
            <a:graphicFrameLocks/>
          </p:cNvGraphicFramePr>
          <p:nvPr>
            <p:extLst>
              <p:ext uri="{D42A27DB-BD31-4B8C-83A1-F6EECF244321}">
                <p14:modId xmlns:p14="http://schemas.microsoft.com/office/powerpoint/2010/main" val="2925222642"/>
              </p:ext>
            </p:extLst>
          </p:nvPr>
        </p:nvGraphicFramePr>
        <p:xfrm>
          <a:off x="659142" y="741045"/>
          <a:ext cx="8408658" cy="6124575"/>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5"/>
          <p:cNvGrpSpPr/>
          <p:nvPr/>
        </p:nvGrpSpPr>
        <p:grpSpPr>
          <a:xfrm>
            <a:off x="1828800" y="1600200"/>
            <a:ext cx="1219200" cy="4191000"/>
            <a:chOff x="1828800" y="1752600"/>
            <a:chExt cx="1143000" cy="4191000"/>
          </a:xfrm>
        </p:grpSpPr>
        <p:cxnSp>
          <p:nvCxnSpPr>
            <p:cNvPr id="11" name="Straight Connector 10"/>
            <p:cNvCxnSpPr/>
            <p:nvPr/>
          </p:nvCxnSpPr>
          <p:spPr>
            <a:xfrm flipV="1">
              <a:off x="1828800" y="1752600"/>
              <a:ext cx="1143000" cy="4191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362200" y="4114800"/>
              <a:ext cx="0" cy="18288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828800" y="4114800"/>
              <a:ext cx="457200" cy="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400301" y="3886200"/>
            <a:ext cx="5968301" cy="369332"/>
          </a:xfrm>
          <a:prstGeom prst="rect">
            <a:avLst/>
          </a:prstGeom>
          <a:noFill/>
        </p:spPr>
        <p:txBody>
          <a:bodyPr wrap="none" rtlCol="0">
            <a:spAutoFit/>
          </a:bodyPr>
          <a:lstStyle/>
          <a:p>
            <a:r>
              <a:rPr lang="en-US" dirty="0">
                <a:solidFill>
                  <a:srgbClr val="FFFF00"/>
                </a:solidFill>
                <a:latin typeface="+mn-lt"/>
              </a:rPr>
              <a:t>Design Value (combination of dead and live loads)</a:t>
            </a:r>
          </a:p>
        </p:txBody>
      </p:sp>
      <p:pic>
        <p:nvPicPr>
          <p:cNvPr id="12" name="Picture 11" descr="Related image">
            <a:extLst>
              <a:ext uri="{FF2B5EF4-FFF2-40B4-BE49-F238E27FC236}">
                <a16:creationId xmlns:a16="http://schemas.microsoft.com/office/drawing/2014/main" id="{FE656778-3118-44D0-8A70-23F1C9142C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78" y="6324600"/>
            <a:ext cx="1428294" cy="378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9517</TotalTime>
  <Words>1174</Words>
  <Application>Microsoft Office PowerPoint</Application>
  <PresentationFormat>On-screen Show (4:3)</PresentationFormat>
  <Paragraphs>177</Paragraphs>
  <Slides>42</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 Unicode MS</vt:lpstr>
      <vt:lpstr>Arial</vt:lpstr>
      <vt:lpstr>Arial Rounded MT Bold</vt:lpstr>
      <vt:lpstr>Calibri</vt:lpstr>
      <vt:lpstr>Century Gothic</vt:lpstr>
      <vt:lpstr>Times New Roman</vt:lpstr>
      <vt:lpstr>Wingdings 3</vt:lpstr>
      <vt:lpstr>Slice</vt:lpstr>
      <vt:lpstr> Geofoam applications present and future </vt:lpstr>
      <vt:lpstr>PowerPoint Presentation</vt:lpstr>
      <vt:lpstr>Expressways on Styrofoam?</vt:lpstr>
      <vt:lpstr>I-15 Project – Salt valley</vt:lpstr>
      <vt:lpstr>I-15 Project – Settlement Record 1960s</vt:lpstr>
      <vt:lpstr>I-15 Reconstruction Geofoam Task Force Team</vt:lpstr>
      <vt:lpstr> Advantages of Light-weight materials</vt:lpstr>
      <vt:lpstr>ASTM D6817  </vt:lpstr>
      <vt:lpstr>PowerPoint Presentation</vt:lpstr>
      <vt:lpstr>Primary Applications of EPS Geofoam</vt:lpstr>
      <vt:lpstr>Landscapiing and green roofs</vt:lpstr>
      <vt:lpstr>Landscaping and green roofs</vt:lpstr>
      <vt:lpstr>spaceships that never fly?</vt:lpstr>
      <vt:lpstr>Landscaping and green roofs</vt:lpstr>
      <vt:lpstr>Landscaping and green roofs</vt:lpstr>
      <vt:lpstr>Ice Cream Castles IN The SKY?</vt:lpstr>
      <vt:lpstr>Landscaping and green roofs</vt:lpstr>
      <vt:lpstr>Coastal engineering &amp; Ground Reclamation</vt:lpstr>
      <vt:lpstr>houses with flying men?</vt:lpstr>
      <vt:lpstr>Retaining &amp; wall backfill</vt:lpstr>
      <vt:lpstr>Retaining &amp; wall backfill</vt:lpstr>
      <vt:lpstr>Utilities that never break?</vt:lpstr>
      <vt:lpstr>Reduction of load on Utilities and Pipelines </vt:lpstr>
      <vt:lpstr>Reduction of load on Utilities and Pipelines</vt:lpstr>
      <vt:lpstr>Bridges appearing in the night?</vt:lpstr>
      <vt:lpstr>Bridge approach fill</vt:lpstr>
      <vt:lpstr>Accelerated Bridge Construction</vt:lpstr>
      <vt:lpstr>Acceleration Bridge Construction </vt:lpstr>
      <vt:lpstr>Atlantis Reborn?</vt:lpstr>
      <vt:lpstr>Floating cities</vt:lpstr>
      <vt:lpstr>Floating Platforms and Buildings</vt:lpstr>
      <vt:lpstr>Construction of Floating Platforms</vt:lpstr>
      <vt:lpstr>Material and Construction Considerations </vt:lpstr>
      <vt:lpstr>bUOYANCY considerations </vt:lpstr>
      <vt:lpstr>Chemical Resistance considerations </vt:lpstr>
      <vt:lpstr>Schedule Comparison</vt:lpstr>
      <vt:lpstr>Cost Comparison</vt:lpstr>
      <vt:lpstr>Flammability considerations </vt:lpstr>
      <vt:lpstr>Flammability considerations </vt:lpstr>
      <vt:lpstr>Awards</vt:lpstr>
      <vt:lpstr>Partners</vt:lpstr>
      <vt:lpstr>Resources</vt:lpstr>
    </vt:vector>
  </TitlesOfParts>
  <Company>UDOT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I-15 Reconstruction</dc:title>
  <dc:creator>Steven Bartlett</dc:creator>
  <cp:lastModifiedBy>Steven Bartlett</cp:lastModifiedBy>
  <cp:revision>371</cp:revision>
  <cp:lastPrinted>2015-08-21T21:57:24Z</cp:lastPrinted>
  <dcterms:created xsi:type="dcterms:W3CDTF">1999-12-22T17:54:54Z</dcterms:created>
  <dcterms:modified xsi:type="dcterms:W3CDTF">2025-05-15T22:08:33Z</dcterms:modified>
</cp:coreProperties>
</file>